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449" r:id="rId2"/>
    <p:sldId id="564" r:id="rId3"/>
    <p:sldId id="577" r:id="rId4"/>
    <p:sldId id="262" r:id="rId5"/>
    <p:sldId id="266" r:id="rId6"/>
    <p:sldId id="571" r:id="rId7"/>
    <p:sldId id="574" r:id="rId8"/>
    <p:sldId id="575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4FC0"/>
    <a:srgbClr val="FF0000"/>
    <a:srgbClr val="F9F6F1"/>
    <a:srgbClr val="BECF00"/>
    <a:srgbClr val="EBF0C4"/>
    <a:srgbClr val="C3DDE8"/>
    <a:srgbClr val="C2DCE7"/>
    <a:srgbClr val="A9CFDE"/>
    <a:srgbClr val="00509E"/>
    <a:srgbClr val="491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48" autoAdjust="0"/>
    <p:restoredTop sz="97436" autoAdjust="0"/>
  </p:normalViewPr>
  <p:slideViewPr>
    <p:cSldViewPr snapToGrid="0">
      <p:cViewPr varScale="1">
        <p:scale>
          <a:sx n="67" d="100"/>
          <a:sy n="67" d="100"/>
        </p:scale>
        <p:origin x="8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CB318-72A7-43D6-9030-F6779C83157A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E1179-0155-49CF-A21E-4A904585B2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442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nb-NO" sz="1400" dirty="0"/>
              <a:t>Kunnskapsbanken ser slik ut. </a:t>
            </a:r>
          </a:p>
          <a:p>
            <a:pPr defTabSz="931774">
              <a:defRPr/>
            </a:pPr>
            <a:endParaRPr lang="nb-NO" sz="1400" dirty="0"/>
          </a:p>
          <a:p>
            <a:pPr defTabSz="931774">
              <a:defRPr/>
            </a:pPr>
            <a:r>
              <a:rPr lang="nb-NO" sz="1400" dirty="0"/>
              <a:t>Den inneholder i overkant av 700 artikler, og på hjemmesiden vår ligger rundt 1200 artikler.</a:t>
            </a:r>
          </a:p>
          <a:p>
            <a:pPr defTabSz="931774">
              <a:defRPr/>
            </a:pPr>
            <a:endParaRPr lang="nb-NO" sz="1400" dirty="0"/>
          </a:p>
          <a:p>
            <a:r>
              <a:rPr lang="nb-NO" sz="1400" dirty="0"/>
              <a:t>Kunnskapsbanken vår består av 6 hovedområder som vi har delt inn i sektorer, og så har vi et samleområde som er tema og fagområdet. </a:t>
            </a:r>
          </a:p>
          <a:p>
            <a:r>
              <a:rPr lang="nb-NO" sz="1400" dirty="0"/>
              <a:t>Hvert hovedområdet inneholder flere underområder. </a:t>
            </a:r>
          </a:p>
          <a:p>
            <a:r>
              <a:rPr lang="nb-NO" sz="1400" dirty="0"/>
              <a:t>Velferdsteknologi er et underområdet i Hjem og miljø. Det området opprettet vi i 2022. </a:t>
            </a:r>
          </a:p>
          <a:p>
            <a:endParaRPr lang="nb-NO" sz="1400" dirty="0"/>
          </a:p>
          <a:p>
            <a:r>
              <a:rPr lang="nb-NO" sz="1400" dirty="0"/>
              <a:t>Når dere trykker på det området så vil dere finne fagtekster, artikler som oppsummerer forskning, gode eksempler fra praksis, artikkel som viser til lovverk- og statlig føring og nyttige verktøy og lenker til sider som handler om velferdsteknologi.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E1179-0155-49CF-A21E-4A904585B29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075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E1179-0155-49CF-A21E-4A904585B29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6436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E1179-0155-49CF-A21E-4A904585B29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9962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12192000" cy="6539899"/>
          </a:xfrm>
          <a:prstGeom prst="rect">
            <a:avLst/>
          </a:prstGeom>
          <a:blipFill dpi="0" rotWithShape="1">
            <a:blip r:embed="rId2"/>
            <a:srcRect/>
            <a:tile tx="0" ty="0" sx="25000" sy="2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EEE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961200" y="6490799"/>
            <a:ext cx="2167535" cy="3227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pPr>
                <a:defRPr/>
              </a:pPr>
              <a:t>11.04.2024</a:t>
            </a:fld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23DB10B-0A23-2B46-84D8-3438A9338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960" y="-1395536"/>
            <a:ext cx="7318489" cy="6858000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12492" y="6485011"/>
            <a:ext cx="865717" cy="216025"/>
          </a:xfrm>
        </p:spPr>
        <p:txBody>
          <a:bodyPr/>
          <a:lstStyle>
            <a:lvl1pPr algn="r"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85004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Rådgiver/nestleder NAKU - Kim Berge</a:t>
            </a:r>
            <a:endParaRPr lang="nb-NO" altLang="nb-NO" dirty="0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98A1FB65-23D8-1B4D-AF94-7AEF80E92BD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068849" y="5986118"/>
            <a:ext cx="3299884" cy="436269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FAFBF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545" y="871882"/>
            <a:ext cx="4964587" cy="2269960"/>
          </a:xfrm>
        </p:spPr>
        <p:txBody>
          <a:bodyPr wrap="square" anchor="ctr" anchorCtr="0"/>
          <a:lstStyle>
            <a:lvl1pPr algn="ctr">
              <a:defRPr sz="4000" b="1" cap="all" baseline="0">
                <a:solidFill>
                  <a:srgbClr val="FAFBFB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E5DB981-1843-7547-B0FB-0FC9BDC1FB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72396" y="3645744"/>
            <a:ext cx="4043763" cy="41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5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71313" y="941644"/>
            <a:ext cx="4011084" cy="10471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571313" y="2132856"/>
            <a:ext cx="4011084" cy="39933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tekst. </a:t>
            </a:r>
            <a:r>
              <a:rPr lang="nb-NO" dirty="0" err="1"/>
              <a:t>Lorem</a:t>
            </a:r>
            <a:r>
              <a:rPr lang="nb-NO" dirty="0"/>
              <a:t>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Nunc viverra imperdiet enim. Fusce est. Vivamus a tellus.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42D44-1157-0247-A813-11402225269B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4840E1B-5C44-3840-AD38-7E9F6BE8FD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4F01A0-5980-514A-A0B0-E028E42F89E8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3C3EB80F-A2DA-0341-8C37-4740808C6C7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960001" y="5884196"/>
            <a:ext cx="6288127" cy="241970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behov.</a:t>
            </a:r>
          </a:p>
        </p:txBody>
      </p:sp>
      <p:sp>
        <p:nvSpPr>
          <p:cNvPr id="11" name="Plassholder for bilde 2">
            <a:extLst>
              <a:ext uri="{FF2B5EF4-FFF2-40B4-BE49-F238E27FC236}">
                <a16:creationId xmlns:a16="http://schemas.microsoft.com/office/drawing/2014/main" id="{72E69FC9-B220-7140-98E5-79F4926AA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60001" y="940449"/>
            <a:ext cx="6288127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på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24103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bildeteks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38508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tekst. </a:t>
            </a:r>
            <a:r>
              <a:rPr lang="nb-NO" dirty="0" err="1"/>
              <a:t>Lorem</a:t>
            </a:r>
            <a:r>
              <a:rPr lang="nb-NO" dirty="0"/>
              <a:t>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54C9A-9803-F14C-9971-0A9D09D8805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6C6FB8-73B8-FF44-BA6F-69DADB5AAF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98C3490-C1F6-364F-819D-45F2FB7E30C4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CECC9EC8-B284-AD4A-A08B-2668D2F5566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2389717" y="4159030"/>
            <a:ext cx="7315200" cy="304631"/>
          </a:xfrm>
          <a:gradFill flip="none" rotWithShape="1">
            <a:gsLst>
              <a:gs pos="0">
                <a:schemeClr val="accent4">
                  <a:lumMod val="5000"/>
                  <a:lumOff val="95000"/>
                  <a:alpha val="0"/>
                </a:schemeClr>
              </a:gs>
              <a:gs pos="72000">
                <a:schemeClr val="tx1">
                  <a:alpha val="41000"/>
                </a:schemeClr>
              </a:gs>
              <a:gs pos="100000">
                <a:schemeClr val="tx1">
                  <a:alpha val="62052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 marL="0" indent="0" algn="r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behov.</a:t>
            </a:r>
          </a:p>
        </p:txBody>
      </p:sp>
    </p:spTree>
    <p:extLst>
      <p:ext uri="{BB962C8B-B14F-4D97-AF65-F5344CB8AC3E}">
        <p14:creationId xmlns:p14="http://schemas.microsoft.com/office/powerpoint/2010/main" val="1620679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488019" y="1989141"/>
            <a:ext cx="3735916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427138" y="1989141"/>
            <a:ext cx="3738033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38F93-AEE9-114E-BDEC-E722FD8366D9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91C3967-B6DF-CE46-B29B-904B737934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CC1D8F4-BAEF-4E4C-8F54-9006634587BB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B041E932-DF78-7D48-94A0-B521F39AAF9C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368374" y="1989141"/>
            <a:ext cx="2008216" cy="1439859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</p:spTree>
    <p:extLst>
      <p:ext uri="{BB962C8B-B14F-4D97-AF65-F5344CB8AC3E}">
        <p14:creationId xmlns:p14="http://schemas.microsoft.com/office/powerpoint/2010/main" val="1021200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Innhold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 sz="2400" baseline="0"/>
            </a:lvl1pPr>
            <a:lvl2pPr marL="971550" indent="-514350">
              <a:buFont typeface="+mj-lt"/>
              <a:buAutoNum type="arabicPeriod"/>
              <a:defRPr/>
            </a:lvl2pPr>
            <a:lvl3pPr marL="1428750" indent="-51435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704515" y="6491461"/>
            <a:ext cx="865716" cy="24197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6DC3A-0913-0C4C-91B4-EF0EF8EE6CC0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1121DD0-BE3D-8749-A019-04D5DBCA7B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74A5157-5B2A-C64B-93A3-67542BE9F0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66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Innhold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88021" y="1989138"/>
            <a:ext cx="5904123" cy="4320182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2400" baseline="0"/>
            </a:lvl1pPr>
            <a:lvl2pPr marL="971550" indent="-514350">
              <a:buFont typeface="+mj-lt"/>
              <a:buAutoNum type="arabicPeriod"/>
              <a:defRPr/>
            </a:lvl2pPr>
            <a:lvl3pPr marL="1428750" indent="-51435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704515" y="6491461"/>
            <a:ext cx="865716" cy="24197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6DC3A-0913-0C4C-91B4-EF0EF8EE6CC0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1121DD0-BE3D-8749-A019-04D5DBCA7B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74A5157-5B2A-C64B-93A3-67542BE9F0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EEBF038A-A46C-0843-9742-425DF865CFD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535044" y="1989138"/>
            <a:ext cx="3860800" cy="39601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42BEE2BD-F26C-784E-A298-22290575F21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7535044" y="6060404"/>
            <a:ext cx="3863576" cy="248915"/>
          </a:xfrm>
        </p:spPr>
        <p:txBody>
          <a:bodyPr/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behov.</a:t>
            </a:r>
          </a:p>
        </p:txBody>
      </p:sp>
    </p:spTree>
    <p:extLst>
      <p:ext uri="{BB962C8B-B14F-4D97-AF65-F5344CB8AC3E}">
        <p14:creationId xmlns:p14="http://schemas.microsoft.com/office/powerpoint/2010/main" val="1717035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5322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42D44-1157-0247-A813-11402225269B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4840E1B-5C44-3840-AD38-7E9F6BE8FD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4F01A0-5980-514A-A0B0-E028E42F89E8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3C3EB80F-A2DA-0341-8C37-4740808C6C7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6730" y="5884196"/>
            <a:ext cx="6815667" cy="241970"/>
          </a:xfrm>
        </p:spPr>
        <p:txBody>
          <a:bodyPr/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behov.</a:t>
            </a:r>
          </a:p>
        </p:txBody>
      </p:sp>
    </p:spTree>
    <p:extLst>
      <p:ext uri="{BB962C8B-B14F-4D97-AF65-F5344CB8AC3E}">
        <p14:creationId xmlns:p14="http://schemas.microsoft.com/office/powerpoint/2010/main" val="673027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2" y="2174876"/>
            <a:ext cx="5389033" cy="35718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C856A-26DA-DB4E-B9F9-5DD562A6EA02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8BA4AA0-DBB7-1141-9CBC-7C3AE184CA2A}"/>
              </a:ext>
            </a:extLst>
          </p:cNvPr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92B61C0-B283-4641-AB85-AA3D23DF4910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AD5EB359-51C3-DE42-A66B-7CE6A6ED173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213284" y="5885947"/>
            <a:ext cx="5389684" cy="241970"/>
          </a:xfrm>
        </p:spPr>
        <p:txBody>
          <a:bodyPr/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behov.</a:t>
            </a:r>
          </a:p>
        </p:txBody>
      </p:sp>
    </p:spTree>
    <p:extLst>
      <p:ext uri="{BB962C8B-B14F-4D97-AF65-F5344CB8AC3E}">
        <p14:creationId xmlns:p14="http://schemas.microsoft.com/office/powerpoint/2010/main" val="2288465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6DC3A-0913-0C4C-91B4-EF0EF8EE6CC0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8536F09-0996-1940-B7E8-620E36E8C9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6EAEB33-78B0-A64A-991A-E5D47ABDD2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18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0AB0E-801A-C74C-9071-27EBC767529A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EAD68C-9966-4745-9030-6C4CE27AFA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680059-DACD-BA43-836B-53BA2A5FFE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44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DFEDF-AA19-0B4D-8480-AC05A22B935D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77FD81-3C55-BA40-AF39-40C8D9277B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19E289D-A8FE-8E4E-BA70-B9ABC382E8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6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12192000" cy="6539899"/>
          </a:xfrm>
          <a:prstGeom prst="rect">
            <a:avLst/>
          </a:prstGeom>
          <a:blipFill dpi="0" rotWithShape="1">
            <a:blip r:embed="rId2"/>
            <a:srcRect/>
            <a:tile tx="0" ty="0" sx="75000" sy="75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EEE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961200" y="6490799"/>
            <a:ext cx="2167535" cy="3227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pPr>
                <a:defRPr/>
              </a:pPr>
              <a:t>11.04.2024</a:t>
            </a:fld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23DB10B-0A23-2B46-84D8-3438A9338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960" y="-1395536"/>
            <a:ext cx="7318489" cy="6858000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12492" y="6485011"/>
            <a:ext cx="865717" cy="216025"/>
          </a:xfrm>
        </p:spPr>
        <p:txBody>
          <a:bodyPr/>
          <a:lstStyle>
            <a:lvl1pPr algn="r"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85004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Rådgiver/nestleder NAKU - Kim Berge</a:t>
            </a:r>
            <a:endParaRPr lang="nb-NO" altLang="nb-NO" dirty="0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98A1FB65-23D8-1B4D-AF94-7AEF80E92BD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068849" y="5986118"/>
            <a:ext cx="3299884" cy="436269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FAFBF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545" y="871882"/>
            <a:ext cx="4964587" cy="2269960"/>
          </a:xfrm>
        </p:spPr>
        <p:txBody>
          <a:bodyPr wrap="square" anchor="ctr" anchorCtr="0"/>
          <a:lstStyle>
            <a:lvl1pPr algn="ctr">
              <a:defRPr sz="4000" b="1" cap="all" baseline="0">
                <a:solidFill>
                  <a:srgbClr val="FAFBFB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E5DB981-1843-7547-B0FB-0FC9BDC1FB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72396" y="3645744"/>
            <a:ext cx="4043763" cy="41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9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DB385-E80F-EA48-B62D-7767ABF0676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3318686-B587-C048-A623-F6435DEE36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8A78449-1B54-A747-A1D6-221F7F9B02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51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844367" y="1052513"/>
            <a:ext cx="2118784" cy="507365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488020" y="1052513"/>
            <a:ext cx="6153149" cy="507365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3E3A5-4EA0-CA44-8B06-0CA35D10F71B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F60C68C-40F2-F549-873D-C5990530D8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</p:spTree>
    <p:extLst>
      <p:ext uri="{BB962C8B-B14F-4D97-AF65-F5344CB8AC3E}">
        <p14:creationId xmlns:p14="http://schemas.microsoft.com/office/powerpoint/2010/main" val="111336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12192000" cy="653989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EEE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961200" y="6490799"/>
            <a:ext cx="2167535" cy="3227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pPr>
                <a:defRPr/>
              </a:pPr>
              <a:t>11.04.2024</a:t>
            </a:fld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23DB10B-0A23-2B46-84D8-3438A9338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960" y="-1395536"/>
            <a:ext cx="7318489" cy="6858000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12492" y="6485011"/>
            <a:ext cx="865717" cy="216025"/>
          </a:xfrm>
        </p:spPr>
        <p:txBody>
          <a:bodyPr/>
          <a:lstStyle>
            <a:lvl1pPr algn="r"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85004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Rådgiver/nestleder NAKU - Kim Berge</a:t>
            </a:r>
            <a:endParaRPr lang="nb-NO" altLang="nb-NO" dirty="0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98A1FB65-23D8-1B4D-AF94-7AEF80E92BD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068849" y="5986118"/>
            <a:ext cx="3299884" cy="436269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FAFBF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545" y="871882"/>
            <a:ext cx="4964587" cy="2269960"/>
          </a:xfrm>
        </p:spPr>
        <p:txBody>
          <a:bodyPr wrap="square" anchor="ctr" anchorCtr="0"/>
          <a:lstStyle>
            <a:lvl1pPr algn="ctr">
              <a:defRPr sz="4000" b="1" cap="all" baseline="0">
                <a:solidFill>
                  <a:srgbClr val="FAFBFB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E5DB981-1843-7547-B0FB-0FC9BDC1FB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72396" y="3645744"/>
            <a:ext cx="4043763" cy="41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2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12192000" cy="6539899"/>
          </a:xfrm>
          <a:prstGeom prst="rect">
            <a:avLst/>
          </a:prstGeom>
          <a:blipFill dpi="0" rotWithShape="1">
            <a:blip r:embed="rId2"/>
            <a:srcRect/>
            <a:tile tx="0" ty="0" sx="60000" sy="6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EEE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961200" y="6490799"/>
            <a:ext cx="2167535" cy="3227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pPr>
                <a:defRPr/>
              </a:pPr>
              <a:t>11.04.2024</a:t>
            </a:fld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23DB10B-0A23-2B46-84D8-3438A9338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960" y="-1395536"/>
            <a:ext cx="7318489" cy="6858000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12492" y="6485011"/>
            <a:ext cx="865717" cy="216025"/>
          </a:xfrm>
        </p:spPr>
        <p:txBody>
          <a:bodyPr/>
          <a:lstStyle>
            <a:lvl1pPr algn="r"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85004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Rådgiver/nestleder NAKU - Kim Berge</a:t>
            </a:r>
            <a:endParaRPr lang="nb-NO" altLang="nb-NO" dirty="0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98A1FB65-23D8-1B4D-AF94-7AEF80E92BD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068849" y="5986118"/>
            <a:ext cx="3299884" cy="436269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FAFBF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545" y="871882"/>
            <a:ext cx="4964587" cy="2269960"/>
          </a:xfrm>
        </p:spPr>
        <p:txBody>
          <a:bodyPr wrap="square" anchor="ctr" anchorCtr="0"/>
          <a:lstStyle>
            <a:lvl1pPr algn="ctr">
              <a:defRPr sz="4000" b="1" cap="all" baseline="0">
                <a:solidFill>
                  <a:srgbClr val="FAFBFB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E5DB981-1843-7547-B0FB-0FC9BDC1FB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72396" y="3645744"/>
            <a:ext cx="4043763" cy="41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1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20406"/>
            <a:ext cx="12192000" cy="6539899"/>
          </a:xfrm>
          <a:prstGeom prst="rect">
            <a:avLst/>
          </a:prstGeom>
          <a:solidFill>
            <a:srgbClr val="BCD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00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7771" y="2204864"/>
            <a:ext cx="6244374" cy="1656184"/>
          </a:xfrm>
        </p:spPr>
        <p:txBody>
          <a:bodyPr wrap="square" anchor="ctr" anchorCtr="0"/>
          <a:lstStyle>
            <a:lvl1pPr algn="l">
              <a:defRPr sz="4000" b="1" cap="all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961200" y="6490800"/>
            <a:ext cx="2167535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t>11.04.2024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12492" y="6485011"/>
            <a:ext cx="865717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85004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pic>
        <p:nvPicPr>
          <p:cNvPr id="14" name="Grafikk 13">
            <a:extLst>
              <a:ext uri="{FF2B5EF4-FFF2-40B4-BE49-F238E27FC236}">
                <a16:creationId xmlns:a16="http://schemas.microsoft.com/office/drawing/2014/main" id="{B1A9069B-731F-654D-81A3-129C5F733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7771" y="5271022"/>
            <a:ext cx="5696362" cy="58424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CF5FF96-0D18-7F46-A898-D4780CDE44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3423" y="154044"/>
            <a:ext cx="4283217" cy="478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04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12192000" cy="653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12192000" cy="6490076"/>
          </a:xfrm>
          <a:prstGeom prst="rect">
            <a:avLst/>
          </a:prstGeom>
          <a:gradFill flip="none" rotWithShape="1">
            <a:gsLst>
              <a:gs pos="100000">
                <a:srgbClr val="FAFAFA">
                  <a:alpha val="24000"/>
                </a:srgbClr>
              </a:gs>
              <a:gs pos="40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00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7770" y="2204864"/>
            <a:ext cx="617236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960005" y="6490799"/>
            <a:ext cx="2167535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t>11.04.2024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12492" y="6485011"/>
            <a:ext cx="865717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85004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80365CF-791F-5B4B-9809-BC15DDAB5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3423" y="154044"/>
            <a:ext cx="4283217" cy="4787124"/>
          </a:xfrm>
          <a:prstGeom prst="rect">
            <a:avLst/>
          </a:prstGeom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D06806C9-7A3C-3541-B713-5ABF43F737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47771" y="5271022"/>
            <a:ext cx="5696362" cy="5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9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overskrif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98972-6272-CA4A-AC3C-71150DAA835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EB20991-AA73-0C41-ACF8-9DDB6C15BF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7674481-D781-7045-A649-316A3B2B49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20EA81B5-D56F-A94A-ABB2-61EEA708830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678520" y="5977906"/>
            <a:ext cx="5647764" cy="304631"/>
          </a:xfrm>
        </p:spPr>
        <p:txBody>
          <a:bodyPr/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</p:spTree>
    <p:extLst>
      <p:ext uri="{BB962C8B-B14F-4D97-AF65-F5344CB8AC3E}">
        <p14:creationId xmlns:p14="http://schemas.microsoft.com/office/powerpoint/2010/main" val="73757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delingsoverskrif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98972-6272-CA4A-AC3C-71150DAA835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EB20991-AA73-0C41-ACF8-9DDB6C15BF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7674481-D781-7045-A649-316A3B2B49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A46A94A1-A742-BA43-9E3A-EA2D7E84D899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678520" y="5977906"/>
            <a:ext cx="5647764" cy="304631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</p:spTree>
    <p:extLst>
      <p:ext uri="{BB962C8B-B14F-4D97-AF65-F5344CB8AC3E}">
        <p14:creationId xmlns:p14="http://schemas.microsoft.com/office/powerpoint/2010/main" val="394839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delingsoverskrif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98972-6272-CA4A-AC3C-71150DAA835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EB20991-AA73-0C41-ACF8-9DDB6C15BF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7674481-D781-7045-A649-316A3B2B49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11.04.2024</a:t>
            </a:fld>
            <a:endParaRPr lang="en-US" dirty="0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B52CEE8B-A87D-164D-BAC7-4D10E5E893F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678520" y="5977906"/>
            <a:ext cx="5647764" cy="304631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</p:spTree>
    <p:extLst>
      <p:ext uri="{BB962C8B-B14F-4D97-AF65-F5344CB8AC3E}">
        <p14:creationId xmlns:p14="http://schemas.microsoft.com/office/powerpoint/2010/main" val="177397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19A01D4-F537-984A-A805-BC1347F62BD3}"/>
              </a:ext>
            </a:extLst>
          </p:cNvPr>
          <p:cNvSpPr/>
          <p:nvPr userDrawn="1"/>
        </p:nvSpPr>
        <p:spPr>
          <a:xfrm>
            <a:off x="0" y="0"/>
            <a:ext cx="12192000" cy="843876"/>
          </a:xfrm>
          <a:prstGeom prst="rect">
            <a:avLst/>
          </a:prstGeom>
          <a:solidFill>
            <a:srgbClr val="FA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00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83271" y="1301751"/>
            <a:ext cx="9793319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Klikk for å redigere tittelstil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8021" y="1989138"/>
            <a:ext cx="9888569" cy="432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Klikk for å redigere tekststiler i malen</a:t>
            </a:r>
          </a:p>
          <a:p>
            <a:pPr lvl="1"/>
            <a:r>
              <a:rPr lang="nb-NO" altLang="nb-NO" dirty="0"/>
              <a:t>Andre nivå</a:t>
            </a:r>
          </a:p>
          <a:p>
            <a:pPr lvl="2"/>
            <a:r>
              <a:rPr lang="nb-NO" altLang="nb-NO" dirty="0"/>
              <a:t>Tredje nivå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1200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pPr>
                <a:defRPr/>
              </a:pPr>
              <a:t>11.04.2024</a:t>
            </a:fld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515" y="6491461"/>
            <a:ext cx="865716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B16798D-10D0-5D44-BC67-D4E83DD7C230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9E38FDA-6985-8044-BE2A-1B3D870C918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407368" y="288795"/>
            <a:ext cx="4043773" cy="41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cap="all" baseline="0">
          <a:solidFill>
            <a:schemeClr val="tx2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hyperlink" Target="http://www.naku.no/" TargetMode="Externa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9BD355-1F5D-6E46-8719-DE67F7CE6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129" y="1295763"/>
            <a:ext cx="5367356" cy="1656184"/>
          </a:xfrm>
        </p:spPr>
        <p:txBody>
          <a:bodyPr/>
          <a:lstStyle/>
          <a:p>
            <a:r>
              <a:rPr lang="nb-NO" sz="4800" dirty="0"/>
              <a:t>NAKU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C5EBC9C-5D1E-4C7A-9188-463AAB038EAA}"/>
              </a:ext>
            </a:extLst>
          </p:cNvPr>
          <p:cNvSpPr txBox="1"/>
          <p:nvPr/>
        </p:nvSpPr>
        <p:spPr>
          <a:xfrm>
            <a:off x="979129" y="2474893"/>
            <a:ext cx="5158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Nasjonalt kompetansemiljø om utviklingshemming</a:t>
            </a:r>
          </a:p>
        </p:txBody>
      </p:sp>
    </p:spTree>
    <p:extLst>
      <p:ext uri="{BB962C8B-B14F-4D97-AF65-F5344CB8AC3E}">
        <p14:creationId xmlns:p14="http://schemas.microsoft.com/office/powerpoint/2010/main" val="322806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>
            <a:extLst>
              <a:ext uri="{FF2B5EF4-FFF2-40B4-BE49-F238E27FC236}">
                <a16:creationId xmlns:a16="http://schemas.microsoft.com/office/drawing/2014/main" id="{8E526AAF-91CA-4E84-9B83-2CCDCDD28D52}"/>
              </a:ext>
            </a:extLst>
          </p:cNvPr>
          <p:cNvGrpSpPr/>
          <p:nvPr/>
        </p:nvGrpSpPr>
        <p:grpSpPr>
          <a:xfrm>
            <a:off x="0" y="0"/>
            <a:ext cx="12192000" cy="6443331"/>
            <a:chOff x="0" y="0"/>
            <a:chExt cx="12192000" cy="6443331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0F265C6F-F38A-4392-9989-D19B01E0B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854" t="54798" r="589" b="850"/>
            <a:stretch/>
          </p:blipFill>
          <p:spPr>
            <a:xfrm>
              <a:off x="0" y="3327992"/>
              <a:ext cx="12192000" cy="3115339"/>
            </a:xfrm>
            <a:prstGeom prst="rect">
              <a:avLst/>
            </a:prstGeom>
          </p:spPr>
        </p:pic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0D19258C-6347-48E5-921F-602E4EEB5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950623"/>
            </a:xfrm>
            <a:prstGeom prst="rect">
              <a:avLst/>
            </a:prstGeom>
          </p:spPr>
        </p:pic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4C8333D0-BBB5-4E0C-A8B6-99639AF32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86" t="27042" r="9956" b="13111"/>
            <a:stretch/>
          </p:blipFill>
          <p:spPr>
            <a:xfrm>
              <a:off x="855973" y="1059606"/>
              <a:ext cx="9263009" cy="2153494"/>
            </a:xfrm>
            <a:prstGeom prst="rect">
              <a:avLst/>
            </a:prstGeom>
          </p:spPr>
        </p:pic>
        <p:sp>
          <p:nvSpPr>
            <p:cNvPr id="15" name="Rektangel: avrundede hjørner 14">
              <a:extLst>
                <a:ext uri="{FF2B5EF4-FFF2-40B4-BE49-F238E27FC236}">
                  <a16:creationId xmlns:a16="http://schemas.microsoft.com/office/drawing/2014/main" id="{8B5803B3-8F52-4B11-9E2F-29EB1D7E5F24}"/>
                </a:ext>
              </a:extLst>
            </p:cNvPr>
            <p:cNvSpPr/>
            <p:nvPr/>
          </p:nvSpPr>
          <p:spPr>
            <a:xfrm>
              <a:off x="9635106" y="2587365"/>
              <a:ext cx="1935125" cy="1247337"/>
            </a:xfrm>
            <a:prstGeom prst="roundRect">
              <a:avLst>
                <a:gd name="adj" fmla="val 1279"/>
              </a:avLst>
            </a:prstGeom>
            <a:solidFill>
              <a:srgbClr val="FBF9F6"/>
            </a:solidFill>
            <a:ln>
              <a:solidFill>
                <a:srgbClr val="00509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000" b="1" dirty="0">
                  <a:solidFill>
                    <a:schemeClr val="tx1"/>
                  </a:solidFill>
                  <a:hlinkClick r:id="rId5"/>
                </a:rPr>
                <a:t>naku.no</a:t>
              </a:r>
              <a:endParaRPr lang="nb-NO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Bilde 9">
            <a:extLst>
              <a:ext uri="{FF2B5EF4-FFF2-40B4-BE49-F238E27FC236}">
                <a16:creationId xmlns:a16="http://schemas.microsoft.com/office/drawing/2014/main" id="{BAEAE154-1840-4C96-816F-32E249B77D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6F1"/>
              </a:clrFrom>
              <a:clrTo>
                <a:srgbClr val="F9F6F1">
                  <a:alpha val="0"/>
                </a:srgbClr>
              </a:clrTo>
            </a:clrChange>
          </a:blip>
          <a:srcRect l="68645" t="3464" r="16498" b="69996"/>
          <a:stretch/>
        </p:blipFill>
        <p:spPr>
          <a:xfrm>
            <a:off x="9789366" y="1059606"/>
            <a:ext cx="1626603" cy="13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5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e 14">
            <a:extLst>
              <a:ext uri="{FF2B5EF4-FFF2-40B4-BE49-F238E27FC236}">
                <a16:creationId xmlns:a16="http://schemas.microsoft.com/office/drawing/2014/main" id="{A96003F5-7763-4A26-8555-4806AD19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182" y="14799"/>
            <a:ext cx="12192001" cy="6451600"/>
            <a:chOff x="-1" y="-1"/>
            <a:chExt cx="12192001" cy="64516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F24A377E-D7D4-40ED-BEDD-16189DEB7135}"/>
                </a:ext>
              </a:extLst>
            </p:cNvPr>
            <p:cNvSpPr/>
            <p:nvPr/>
          </p:nvSpPr>
          <p:spPr>
            <a:xfrm>
              <a:off x="-1" y="-1"/>
              <a:ext cx="12191999" cy="6451600"/>
            </a:xfrm>
            <a:prstGeom prst="rect">
              <a:avLst/>
            </a:prstGeom>
            <a:solidFill>
              <a:srgbClr val="F9F6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5F0C0955-FCAF-47C1-A824-FBE783FAA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45" t="3464" r="16498" b="69996"/>
            <a:stretch/>
          </p:blipFill>
          <p:spPr>
            <a:xfrm>
              <a:off x="9711590" y="1129227"/>
              <a:ext cx="1653606" cy="1360779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0E6B0627-9B26-4534-8DF7-8D70F7A62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950623"/>
            </a:xfrm>
            <a:prstGeom prst="rect">
              <a:avLst/>
            </a:prstGeom>
          </p:spPr>
        </p:pic>
        <p:cxnSp>
          <p:nvCxnSpPr>
            <p:cNvPr id="10" name="Rett linje 9">
              <a:extLst>
                <a:ext uri="{FF2B5EF4-FFF2-40B4-BE49-F238E27FC236}">
                  <a16:creationId xmlns:a16="http://schemas.microsoft.com/office/drawing/2014/main" id="{5AC8788F-B27E-420D-BA3C-EC632873789A}"/>
                </a:ext>
              </a:extLst>
            </p:cNvPr>
            <p:cNvCxnSpPr>
              <a:cxnSpLocks/>
            </p:cNvCxnSpPr>
            <p:nvPr/>
          </p:nvCxnSpPr>
          <p:spPr>
            <a:xfrm>
              <a:off x="6475226" y="636333"/>
              <a:ext cx="1307806" cy="0"/>
            </a:xfrm>
            <a:prstGeom prst="line">
              <a:avLst/>
            </a:prstGeom>
            <a:ln>
              <a:solidFill>
                <a:srgbClr val="BEC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0E1B316C-8FCE-45B3-8094-7DC7C93E6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771"/>
            <a:stretch/>
          </p:blipFill>
          <p:spPr>
            <a:xfrm>
              <a:off x="256655" y="942021"/>
              <a:ext cx="6218571" cy="1360778"/>
            </a:xfrm>
            <a:prstGeom prst="rect">
              <a:avLst/>
            </a:prstGeom>
          </p:spPr>
        </p:pic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482EE035-465B-43E0-A321-8B2A59DC7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341" t="6854" r="1926" b="15962"/>
            <a:stretch/>
          </p:blipFill>
          <p:spPr>
            <a:xfrm>
              <a:off x="5324081" y="1977905"/>
              <a:ext cx="4505719" cy="533080"/>
            </a:xfrm>
            <a:prstGeom prst="rect">
              <a:avLst/>
            </a:prstGeom>
          </p:spPr>
        </p:pic>
      </p:grpSp>
      <p:sp>
        <p:nvSpPr>
          <p:cNvPr id="4" name="Tittel 3">
            <a:extLst>
              <a:ext uri="{FF2B5EF4-FFF2-40B4-BE49-F238E27FC236}">
                <a16:creationId xmlns:a16="http://schemas.microsoft.com/office/drawing/2014/main" id="{5730A99D-2384-5F74-51C7-B3BF283E20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3180" y="-838840"/>
            <a:ext cx="9793319" cy="576262"/>
          </a:xfrm>
        </p:spPr>
        <p:txBody>
          <a:bodyPr/>
          <a:lstStyle/>
          <a:p>
            <a:r>
              <a:rPr lang="nb-NO" dirty="0"/>
              <a:t>Kunnskapsbanken</a:t>
            </a:r>
          </a:p>
        </p:txBody>
      </p:sp>
      <p:pic>
        <p:nvPicPr>
          <p:cNvPr id="5" name="Bilde 4" descr="Bilde viser fremsiden av kunnskapsbanken ">
            <a:extLst>
              <a:ext uri="{FF2B5EF4-FFF2-40B4-BE49-F238E27FC236}">
                <a16:creationId xmlns:a16="http://schemas.microsoft.com/office/drawing/2014/main" id="{68E0FCE5-8658-1DB6-D059-AEB92D98F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646" y="2569687"/>
            <a:ext cx="10730853" cy="38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28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3564EC7-4D55-41B4-997F-554D3BD4F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3803" y="1141977"/>
            <a:ext cx="9793319" cy="576262"/>
          </a:xfrm>
        </p:spPr>
        <p:txBody>
          <a:bodyPr/>
          <a:lstStyle/>
          <a:p>
            <a:r>
              <a:rPr lang="nb-NO" altLang="nb-NO" sz="2800" dirty="0">
                <a:latin typeface="Myriad Pro" pitchFamily="34" charset="0"/>
              </a:rPr>
              <a:t>Bakgrunn for opprettelsen av NAKU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7B12594-0156-4DEF-BD33-176E96BD57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38646" y="2270766"/>
            <a:ext cx="6552891" cy="3695623"/>
          </a:xfrm>
        </p:spPr>
        <p:txBody>
          <a:bodyPr/>
          <a:lstStyle/>
          <a:p>
            <a:pPr marL="514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/>
              <a:t>St.meld.nr. 40 (2002-2003) "Nedbygging av funksjonshemmende barrierer</a:t>
            </a:r>
            <a:r>
              <a:rPr lang="nb-NO" altLang="en-US" sz="2000" dirty="0"/>
              <a:t>” </a:t>
            </a:r>
            <a:r>
              <a:rPr lang="nb-NO" altLang="nb-NO" sz="2000" dirty="0"/>
              <a:t>lister opp tretten tiltak for å imøtekomme de utfordringer man fortsatt står overfor når det gjelder å sikre personer med utviklingshemning full deltakelse i samfunnet. Ett av tiltakene er</a:t>
            </a:r>
            <a:r>
              <a:rPr lang="nb-NO" altLang="nb-NO" sz="2000" b="1" dirty="0"/>
              <a:t>:</a:t>
            </a:r>
          </a:p>
          <a:p>
            <a:pPr marL="514800" lvl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/>
              <a:t>Et viktig tiltak vil være å etablere et kompetansemiljø med nasjonale fagutviklings- og formidlingsoppgaver på området utviklingshemning. </a:t>
            </a:r>
          </a:p>
          <a:p>
            <a:pPr marL="514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/>
              <a:t>Spiren til NAKU er sådd. </a:t>
            </a:r>
          </a:p>
          <a:p>
            <a:pPr marL="0" indent="0">
              <a:lnSpc>
                <a:spcPct val="90000"/>
              </a:lnSpc>
              <a:buNone/>
            </a:pPr>
            <a:endParaRPr lang="nb-NO" altLang="nb-NO" sz="16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32B97BE-DDAF-4C55-9D09-27EA6D5DAB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9F6F1"/>
              </a:clrFrom>
              <a:clrTo>
                <a:srgbClr val="F9F6F1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alphaModFix amt="35000"/>
          </a:blip>
          <a:srcRect l="68645" t="3464" r="16498" b="69996"/>
          <a:stretch/>
        </p:blipFill>
        <p:spPr>
          <a:xfrm>
            <a:off x="-680575" y="2119471"/>
            <a:ext cx="4490884" cy="369562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EDF691F8-DE1B-4B59-91A5-0E8D6FE27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5" t="821"/>
          <a:stretch/>
        </p:blipFill>
        <p:spPr>
          <a:xfrm>
            <a:off x="0" y="3245224"/>
            <a:ext cx="2487606" cy="25698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3410FC5-169C-4525-8F05-29D0E9B71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1221" y="1222051"/>
            <a:ext cx="9793319" cy="576262"/>
          </a:xfrm>
        </p:spPr>
        <p:txBody>
          <a:bodyPr/>
          <a:lstStyle/>
          <a:p>
            <a:r>
              <a:rPr lang="nb-NO" altLang="nb-NO" sz="2800" dirty="0">
                <a:cs typeface="Calibri" panose="020F0502020204030204" pitchFamily="34" charset="0"/>
              </a:rPr>
              <a:t>NAKUs hovedoppgaver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5683CE8-2638-4D98-836D-3F50C2A1BB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8142" y="2207093"/>
            <a:ext cx="5363750" cy="3521104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>
                <a:cs typeface="Calibri" panose="020F0502020204030204" pitchFamily="34" charset="0"/>
              </a:rPr>
              <a:t>Utvikle det faglige grunnlaget for å skape gode levekår for utviklingshemmede.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>
                <a:cs typeface="Calibri" panose="020F0502020204030204" pitchFamily="34" charset="0"/>
              </a:rPr>
              <a:t>Hovedmålgruppen er kommunalt ansatte. 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>
                <a:cs typeface="Calibri" panose="020F0502020204030204" pitchFamily="34" charset="0"/>
              </a:rPr>
              <a:t>Kompetansemiljøet skal bidra til at kommunalt ansatte kan dra nytte av erfaringer i andre kommuner, av faglig veiledning i nettverk og av tilgang på forskning og fagutvikling ved høgskoler og universitet. </a:t>
            </a:r>
          </a:p>
          <a:p>
            <a:pPr>
              <a:lnSpc>
                <a:spcPct val="90000"/>
              </a:lnSpc>
            </a:pPr>
            <a:endParaRPr lang="nb-NO" alt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EC137C9-7AA4-48DA-8A91-FC139A779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5"/>
          <a:stretch/>
        </p:blipFill>
        <p:spPr>
          <a:xfrm>
            <a:off x="7978812" y="1556799"/>
            <a:ext cx="3750198" cy="4229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116C2FD-A9B3-41AB-A727-49705647F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0"/>
          <a:stretch/>
        </p:blipFill>
        <p:spPr>
          <a:xfrm>
            <a:off x="13900" y="1990769"/>
            <a:ext cx="1745721" cy="35422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35D1F19E-8867-46D0-A88B-B467A128F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0"/>
          <a:stretch/>
        </p:blipFill>
        <p:spPr>
          <a:xfrm>
            <a:off x="13900" y="1990769"/>
            <a:ext cx="1745721" cy="3542286"/>
          </a:xfrm>
          <a:prstGeom prst="rect">
            <a:avLst/>
          </a:prstGeom>
        </p:spPr>
      </p:pic>
      <p:sp>
        <p:nvSpPr>
          <p:cNvPr id="21506" name="Title 1">
            <a:extLst>
              <a:ext uri="{FF2B5EF4-FFF2-40B4-BE49-F238E27FC236}">
                <a16:creationId xmlns:a16="http://schemas.microsoft.com/office/drawing/2014/main" id="{5400FAA3-805B-4D78-920B-4C90D30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896" y="1128451"/>
            <a:ext cx="9793319" cy="576262"/>
          </a:xfrm>
        </p:spPr>
        <p:txBody>
          <a:bodyPr/>
          <a:lstStyle/>
          <a:p>
            <a:r>
              <a:rPr lang="en-US" altLang="nb-NO" sz="2800" dirty="0"/>
              <a:t>Prioriterte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B3947F-79DD-4DA8-9A2C-F1ED1AE29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621" y="1832038"/>
            <a:ext cx="6319507" cy="4520636"/>
          </a:xfrm>
        </p:spPr>
        <p:txBody>
          <a:bodyPr/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b="1" dirty="0">
                <a:cs typeface="Calibri" panose="020F0502020204030204" pitchFamily="34" charset="0"/>
              </a:rPr>
              <a:t>Innsamling og systematisering </a:t>
            </a:r>
            <a:r>
              <a:rPr lang="nb-NO" sz="1800" dirty="0">
                <a:cs typeface="Calibri" panose="020F0502020204030204" pitchFamily="34" charset="0"/>
              </a:rPr>
              <a:t>av kunnskap om levekår og tjenester til personer med utviklingshemming, herunder drift og utvikling av kunnskapsbanken.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dirty="0">
                <a:cs typeface="Calibri" panose="020F0502020204030204" pitchFamily="34" charset="0"/>
              </a:rPr>
              <a:t>Pådrivere for at </a:t>
            </a:r>
            <a:r>
              <a:rPr lang="nb-NO" sz="1800" b="1" dirty="0">
                <a:cs typeface="Calibri" panose="020F0502020204030204" pitchFamily="34" charset="0"/>
              </a:rPr>
              <a:t>kunnskap spres</a:t>
            </a:r>
            <a:r>
              <a:rPr lang="nb-NO" sz="1800" dirty="0">
                <a:cs typeface="Calibri" panose="020F0502020204030204" pitchFamily="34" charset="0"/>
              </a:rPr>
              <a:t>, resultat følges opp og </a:t>
            </a:r>
            <a:r>
              <a:rPr lang="nb-NO" sz="1800" b="1" dirty="0">
                <a:cs typeface="Calibri" panose="020F0502020204030204" pitchFamily="34" charset="0"/>
              </a:rPr>
              <a:t>ny kunnskap skapes</a:t>
            </a:r>
            <a:r>
              <a:rPr lang="nb-NO" sz="1800" dirty="0">
                <a:cs typeface="Calibri" panose="020F0502020204030204" pitchFamily="34" charset="0"/>
              </a:rPr>
              <a:t>.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dirty="0">
                <a:cs typeface="Calibri" panose="020F0502020204030204" pitchFamily="34" charset="0"/>
              </a:rPr>
              <a:t>Søke å </a:t>
            </a:r>
            <a:r>
              <a:rPr lang="nb-NO" sz="1800" b="1" dirty="0">
                <a:cs typeface="Calibri" panose="020F0502020204030204" pitchFamily="34" charset="0"/>
              </a:rPr>
              <a:t>ha oversikt </a:t>
            </a:r>
            <a:r>
              <a:rPr lang="nb-NO" sz="1800" dirty="0">
                <a:cs typeface="Calibri" panose="020F0502020204030204" pitchFamily="34" charset="0"/>
              </a:rPr>
              <a:t>over kompetansebehovet i kommunene.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b="1" dirty="0">
                <a:cs typeface="Calibri" panose="020F0502020204030204" pitchFamily="34" charset="0"/>
              </a:rPr>
              <a:t>Bistå kommunene </a:t>
            </a:r>
            <a:r>
              <a:rPr lang="nb-NO" sz="1800" dirty="0">
                <a:cs typeface="Calibri" panose="020F0502020204030204" pitchFamily="34" charset="0"/>
              </a:rPr>
              <a:t>i arbeid med kvalitetsforbedring, tjenesteutvikling og pasientsikkerhet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b="1" dirty="0">
                <a:cs typeface="Calibri" panose="020F0502020204030204" pitchFamily="34" charset="0"/>
              </a:rPr>
              <a:t>Samarbeid og dialog </a:t>
            </a:r>
            <a:r>
              <a:rPr lang="nb-NO" sz="1800" dirty="0">
                <a:cs typeface="Calibri" panose="020F0502020204030204" pitchFamily="34" charset="0"/>
              </a:rPr>
              <a:t>med tjenestene, med relevante fag- og kompetansemiljøer og andre aktuelle aktører.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D07A726-5215-43C8-BCBC-E17488FB4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162" y="1766756"/>
            <a:ext cx="3252804" cy="3990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82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2931486-FC2D-4F71-BF09-A5C7E2B47C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5D1F19E-8867-46D0-A88B-B467A128F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0"/>
          <a:stretch/>
        </p:blipFill>
        <p:spPr>
          <a:xfrm>
            <a:off x="-635726" y="6296277"/>
            <a:ext cx="217714" cy="396260"/>
          </a:xfrm>
          <a:prstGeom prst="rect">
            <a:avLst/>
          </a:prstGeom>
        </p:spPr>
      </p:pic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C016D485-1257-4905-B5D9-375294E7D5BA}"/>
              </a:ext>
            </a:extLst>
          </p:cNvPr>
          <p:cNvSpPr/>
          <p:nvPr/>
        </p:nvSpPr>
        <p:spPr>
          <a:xfrm>
            <a:off x="244549" y="778402"/>
            <a:ext cx="11717080" cy="5517875"/>
          </a:xfrm>
          <a:prstGeom prst="roundRect">
            <a:avLst>
              <a:gd name="adj" fmla="val 1321"/>
            </a:avLst>
          </a:prstGeom>
          <a:solidFill>
            <a:srgbClr val="C3DDE8"/>
          </a:solidFill>
          <a:ln w="9525">
            <a:solidFill>
              <a:srgbClr val="005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7890006D-BE92-49C2-A532-DE0514A37F76}"/>
              </a:ext>
            </a:extLst>
          </p:cNvPr>
          <p:cNvSpPr/>
          <p:nvPr/>
        </p:nvSpPr>
        <p:spPr>
          <a:xfrm>
            <a:off x="538211" y="2101466"/>
            <a:ext cx="2160000" cy="3744234"/>
          </a:xfrm>
          <a:prstGeom prst="roundRect">
            <a:avLst>
              <a:gd name="adj" fmla="val 2462"/>
            </a:avLst>
          </a:prstGeom>
          <a:solidFill>
            <a:srgbClr val="F9F6F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solidFill>
                  <a:srgbClr val="491F0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nb-NO" sz="1400" dirty="0">
                <a:solidFill>
                  <a:srgbClr val="491F0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amle og systematisere kunnskap om levekår og tjenester til personer med utviklingshemming. </a:t>
            </a:r>
            <a:r>
              <a:rPr lang="nb-NO" sz="1400" dirty="0">
                <a:solidFill>
                  <a:srgbClr val="491F0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oversikt over kompetansebehovet i kommunene. </a:t>
            </a: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8E4C13DE-B011-4631-A732-164995038C19}"/>
              </a:ext>
            </a:extLst>
          </p:cNvPr>
          <p:cNvSpPr/>
          <p:nvPr/>
        </p:nvSpPr>
        <p:spPr>
          <a:xfrm>
            <a:off x="692172" y="2845286"/>
            <a:ext cx="1872000" cy="607900"/>
          </a:xfrm>
          <a:prstGeom prst="roundRect">
            <a:avLst>
              <a:gd name="adj" fmla="val 50000"/>
            </a:avLst>
          </a:prstGeom>
          <a:solidFill>
            <a:srgbClr val="BECF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Samle kunnskap</a:t>
            </a:r>
          </a:p>
        </p:txBody>
      </p:sp>
      <p:sp>
        <p:nvSpPr>
          <p:cNvPr id="18" name="Rektangel: avrundede hjørner 17">
            <a:extLst>
              <a:ext uri="{FF2B5EF4-FFF2-40B4-BE49-F238E27FC236}">
                <a16:creationId xmlns:a16="http://schemas.microsoft.com/office/drawing/2014/main" id="{6BB6CCC6-6B14-4AAF-AD23-F37633207F01}"/>
              </a:ext>
            </a:extLst>
          </p:cNvPr>
          <p:cNvSpPr/>
          <p:nvPr/>
        </p:nvSpPr>
        <p:spPr>
          <a:xfrm>
            <a:off x="2775729" y="2101466"/>
            <a:ext cx="2160000" cy="3744235"/>
          </a:xfrm>
          <a:prstGeom prst="roundRect">
            <a:avLst>
              <a:gd name="adj" fmla="val 2462"/>
            </a:avLst>
          </a:prstGeom>
          <a:solidFill>
            <a:srgbClr val="F9F6F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solidFill>
                  <a:srgbClr val="491F0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Være pådriver for at kunnskap spres til de ulike tjenestene i hele landet, </a:t>
            </a:r>
            <a:r>
              <a:rPr lang="nb-NO" sz="1400" dirty="0">
                <a:solidFill>
                  <a:srgbClr val="491F0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herunder drift og utvikling av kunnskapsbanken.</a:t>
            </a: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C36C39A2-CFEF-4FD5-8519-4581CA2F643C}"/>
              </a:ext>
            </a:extLst>
          </p:cNvPr>
          <p:cNvSpPr/>
          <p:nvPr/>
        </p:nvSpPr>
        <p:spPr>
          <a:xfrm>
            <a:off x="2928261" y="2840273"/>
            <a:ext cx="1872000" cy="612913"/>
          </a:xfrm>
          <a:prstGeom prst="roundRect">
            <a:avLst>
              <a:gd name="adj" fmla="val 50000"/>
            </a:avLst>
          </a:prstGeom>
          <a:solidFill>
            <a:srgbClr val="BECF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Formidle kunnskap</a:t>
            </a:r>
          </a:p>
        </p:txBody>
      </p:sp>
      <p:sp>
        <p:nvSpPr>
          <p:cNvPr id="19" name="Rektangel: avrundede hjørner 18">
            <a:extLst>
              <a:ext uri="{FF2B5EF4-FFF2-40B4-BE49-F238E27FC236}">
                <a16:creationId xmlns:a16="http://schemas.microsoft.com/office/drawing/2014/main" id="{F5809B7D-66E1-4747-8D01-5291AFEB1D37}"/>
              </a:ext>
            </a:extLst>
          </p:cNvPr>
          <p:cNvSpPr/>
          <p:nvPr/>
        </p:nvSpPr>
        <p:spPr>
          <a:xfrm>
            <a:off x="9479935" y="2101466"/>
            <a:ext cx="2160000" cy="3744233"/>
          </a:xfrm>
          <a:prstGeom prst="roundRect">
            <a:avLst>
              <a:gd name="adj" fmla="val 2462"/>
            </a:avLst>
          </a:prstGeom>
          <a:solidFill>
            <a:srgbClr val="F9F6F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solidFill>
                  <a:srgbClr val="491F0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Samarbeid og dialog med tjenestene, med relevante fag- og kompetansemiljøer og andre aktuelle aktører.</a:t>
            </a: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E8ED95EB-9C75-4056-A2E9-B38226DAD324}"/>
              </a:ext>
            </a:extLst>
          </p:cNvPr>
          <p:cNvSpPr/>
          <p:nvPr/>
        </p:nvSpPr>
        <p:spPr>
          <a:xfrm>
            <a:off x="9623933" y="2840272"/>
            <a:ext cx="1872000" cy="612914"/>
          </a:xfrm>
          <a:prstGeom prst="roundRect">
            <a:avLst>
              <a:gd name="adj" fmla="val 50000"/>
            </a:avLst>
          </a:prstGeom>
          <a:solidFill>
            <a:srgbClr val="BECF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Samarbeid </a:t>
            </a:r>
          </a:p>
          <a:p>
            <a:pPr algn="ctr"/>
            <a:r>
              <a:rPr lang="nb-NO" sz="1400" b="1" dirty="0">
                <a:solidFill>
                  <a:schemeClr val="tx1"/>
                </a:solidFill>
              </a:rPr>
              <a:t>og dialog</a:t>
            </a:r>
          </a:p>
        </p:txBody>
      </p:sp>
      <p:sp>
        <p:nvSpPr>
          <p:cNvPr id="22" name="Rektangel: avrundede hjørner 21">
            <a:extLst>
              <a:ext uri="{FF2B5EF4-FFF2-40B4-BE49-F238E27FC236}">
                <a16:creationId xmlns:a16="http://schemas.microsoft.com/office/drawing/2014/main" id="{D43FC355-B87F-4130-B360-397A1BB6E02A}"/>
              </a:ext>
            </a:extLst>
          </p:cNvPr>
          <p:cNvSpPr/>
          <p:nvPr/>
        </p:nvSpPr>
        <p:spPr>
          <a:xfrm>
            <a:off x="7247935" y="2101467"/>
            <a:ext cx="2160000" cy="3744236"/>
          </a:xfrm>
          <a:prstGeom prst="roundRect">
            <a:avLst>
              <a:gd name="adj" fmla="val 2462"/>
            </a:avLst>
          </a:prstGeom>
          <a:solidFill>
            <a:srgbClr val="F9F6F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solidFill>
                  <a:srgbClr val="491F0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Bistå kommunene i arbeid med kvalitetsforbedring, tjenesteutvikling og pasientsikkerhet </a:t>
            </a:r>
          </a:p>
        </p:txBody>
      </p:sp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B8C5DF5B-BC6F-4A32-B3F6-8DC580C19663}"/>
              </a:ext>
            </a:extLst>
          </p:cNvPr>
          <p:cNvSpPr/>
          <p:nvPr/>
        </p:nvSpPr>
        <p:spPr>
          <a:xfrm>
            <a:off x="7380897" y="2840273"/>
            <a:ext cx="1872000" cy="612913"/>
          </a:xfrm>
          <a:prstGeom prst="roundRect">
            <a:avLst>
              <a:gd name="adj" fmla="val 50000"/>
            </a:avLst>
          </a:prstGeom>
          <a:solidFill>
            <a:srgbClr val="BECF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Tjenestestøtte</a:t>
            </a:r>
          </a:p>
        </p:txBody>
      </p:sp>
      <p:sp>
        <p:nvSpPr>
          <p:cNvPr id="21" name="Rektangel: avrundede hjørner 20">
            <a:extLst>
              <a:ext uri="{FF2B5EF4-FFF2-40B4-BE49-F238E27FC236}">
                <a16:creationId xmlns:a16="http://schemas.microsoft.com/office/drawing/2014/main" id="{03A76DCC-419E-43F3-8F1F-9140900538CC}"/>
              </a:ext>
            </a:extLst>
          </p:cNvPr>
          <p:cNvSpPr/>
          <p:nvPr/>
        </p:nvSpPr>
        <p:spPr>
          <a:xfrm>
            <a:off x="5011832" y="2101466"/>
            <a:ext cx="2160000" cy="3744236"/>
          </a:xfrm>
          <a:prstGeom prst="roundRect">
            <a:avLst>
              <a:gd name="adj" fmla="val 2462"/>
            </a:avLst>
          </a:prstGeom>
          <a:solidFill>
            <a:srgbClr val="F9F6F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solidFill>
                  <a:srgbClr val="491F0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Følg opp resultater og bidra</a:t>
            </a:r>
            <a:r>
              <a:rPr lang="nb-NO" sz="1400" dirty="0">
                <a:solidFill>
                  <a:srgbClr val="491F0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til at ny kunnskap skapes. </a:t>
            </a:r>
          </a:p>
        </p:txBody>
      </p:sp>
      <p:sp>
        <p:nvSpPr>
          <p:cNvPr id="23" name="Rektangel: avrundede hjørner 22">
            <a:extLst>
              <a:ext uri="{FF2B5EF4-FFF2-40B4-BE49-F238E27FC236}">
                <a16:creationId xmlns:a16="http://schemas.microsoft.com/office/drawing/2014/main" id="{60F2892C-B09F-4265-A0EA-621A28AD218E}"/>
              </a:ext>
            </a:extLst>
          </p:cNvPr>
          <p:cNvSpPr/>
          <p:nvPr/>
        </p:nvSpPr>
        <p:spPr>
          <a:xfrm>
            <a:off x="5139592" y="2840273"/>
            <a:ext cx="1872000" cy="612913"/>
          </a:xfrm>
          <a:prstGeom prst="roundRect">
            <a:avLst>
              <a:gd name="adj" fmla="val 50000"/>
            </a:avLst>
          </a:prstGeom>
          <a:solidFill>
            <a:srgbClr val="BECF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Skape kunnskap</a:t>
            </a:r>
          </a:p>
        </p:txBody>
      </p:sp>
      <p:sp>
        <p:nvSpPr>
          <p:cNvPr id="21506" name="Title 1">
            <a:extLst>
              <a:ext uri="{FF2B5EF4-FFF2-40B4-BE49-F238E27FC236}">
                <a16:creationId xmlns:a16="http://schemas.microsoft.com/office/drawing/2014/main" id="{5400FAA3-805B-4D78-920B-4C90D30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11" y="1465648"/>
            <a:ext cx="11101724" cy="576262"/>
          </a:xfrm>
        </p:spPr>
        <p:txBody>
          <a:bodyPr/>
          <a:lstStyle/>
          <a:p>
            <a:pPr algn="ctr"/>
            <a:r>
              <a:rPr lang="en-US" altLang="nb-NO" dirty="0"/>
              <a:t>HOVEDOMRÅDER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8F1250B1-ED12-4216-AB90-D0EC3BB25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4" b="52967" l="28897" r="74193">
                        <a14:foregroundMark x1="48232" y1="15238" x2="48232" y2="15238"/>
                        <a14:foregroundMark x1="59486" y1="20476" x2="59486" y2="20476"/>
                        <a14:foregroundMark x1="39711" y1="21111" x2="39711" y2="21111"/>
                        <a14:foregroundMark x1="35852" y1="29524" x2="35852" y2="29524"/>
                        <a14:foregroundMark x1="39068" y1="41111" x2="39068" y2="41111"/>
                        <a14:foregroundMark x1="50322" y1="50159" x2="50322" y2="50159"/>
                        <a14:foregroundMark x1="61093" y1="40635" x2="61093" y2="4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5" t="5264" r="20145" b="41733"/>
          <a:stretch/>
        </p:blipFill>
        <p:spPr>
          <a:xfrm>
            <a:off x="1410687" y="2247271"/>
            <a:ext cx="415047" cy="3935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4842D713-D718-4D2B-B1E4-82DC8D5C5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4" b="52967" l="28897" r="74193">
                        <a14:foregroundMark x1="48232" y1="15238" x2="48232" y2="15238"/>
                        <a14:foregroundMark x1="59486" y1="20476" x2="59486" y2="20476"/>
                        <a14:foregroundMark x1="39711" y1="21111" x2="39711" y2="21111"/>
                        <a14:foregroundMark x1="35852" y1="29524" x2="35852" y2="29524"/>
                        <a14:foregroundMark x1="39068" y1="41111" x2="39068" y2="41111"/>
                        <a14:foregroundMark x1="50322" y1="50159" x2="50322" y2="50159"/>
                        <a14:foregroundMark x1="61093" y1="40635" x2="61093" y2="4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5" t="5264" r="20145" b="41733"/>
          <a:stretch/>
        </p:blipFill>
        <p:spPr>
          <a:xfrm>
            <a:off x="3644739" y="2246688"/>
            <a:ext cx="415047" cy="3935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08C4EDC3-5992-4480-AA76-244FBA29D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4" b="52967" l="28897" r="74193">
                        <a14:foregroundMark x1="48232" y1="15238" x2="48232" y2="15238"/>
                        <a14:foregroundMark x1="59486" y1="20476" x2="59486" y2="20476"/>
                        <a14:foregroundMark x1="39711" y1="21111" x2="39711" y2="21111"/>
                        <a14:foregroundMark x1="35852" y1="29524" x2="35852" y2="29524"/>
                        <a14:foregroundMark x1="39068" y1="41111" x2="39068" y2="41111"/>
                        <a14:foregroundMark x1="50322" y1="50159" x2="50322" y2="50159"/>
                        <a14:foregroundMark x1="61093" y1="40635" x2="61093" y2="4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5" t="5264" r="20145" b="41733"/>
          <a:stretch/>
        </p:blipFill>
        <p:spPr>
          <a:xfrm>
            <a:off x="5884308" y="2246688"/>
            <a:ext cx="415047" cy="3935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5187DACA-ADF4-43D5-99D4-5ABC2F52B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4" b="52967" l="28897" r="74193">
                        <a14:foregroundMark x1="48232" y1="15238" x2="48232" y2="15238"/>
                        <a14:foregroundMark x1="59486" y1="20476" x2="59486" y2="20476"/>
                        <a14:foregroundMark x1="39711" y1="21111" x2="39711" y2="21111"/>
                        <a14:foregroundMark x1="35852" y1="29524" x2="35852" y2="29524"/>
                        <a14:foregroundMark x1="39068" y1="41111" x2="39068" y2="41111"/>
                        <a14:foregroundMark x1="50322" y1="50159" x2="50322" y2="50159"/>
                        <a14:foregroundMark x1="61093" y1="40635" x2="61093" y2="4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5" t="5264" r="20145" b="41733"/>
          <a:stretch/>
        </p:blipFill>
        <p:spPr>
          <a:xfrm>
            <a:off x="8109373" y="2245696"/>
            <a:ext cx="415047" cy="3935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E94264FC-4C64-463A-BA6F-4A000172E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4" b="52967" l="28897" r="74193">
                        <a14:foregroundMark x1="48232" y1="15238" x2="48232" y2="15238"/>
                        <a14:foregroundMark x1="59486" y1="20476" x2="59486" y2="20476"/>
                        <a14:foregroundMark x1="39711" y1="21111" x2="39711" y2="21111"/>
                        <a14:foregroundMark x1="35852" y1="29524" x2="35852" y2="29524"/>
                        <a14:foregroundMark x1="39068" y1="41111" x2="39068" y2="41111"/>
                        <a14:foregroundMark x1="50322" y1="50159" x2="50322" y2="50159"/>
                        <a14:foregroundMark x1="61093" y1="40635" x2="61093" y2="4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5" t="5264" r="20145" b="41733"/>
          <a:stretch/>
        </p:blipFill>
        <p:spPr>
          <a:xfrm>
            <a:off x="10352410" y="2245696"/>
            <a:ext cx="415047" cy="3935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F52FB422-618D-46DD-9946-6C3A7FE593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</a:blip>
          <a:srcRect t="13317" b="9985"/>
          <a:stretch/>
        </p:blipFill>
        <p:spPr>
          <a:xfrm>
            <a:off x="535752" y="1039232"/>
            <a:ext cx="3789626" cy="44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45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3410FC5-169C-4525-8F05-29D0E9B71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7617" y="1302261"/>
            <a:ext cx="9540195" cy="576262"/>
          </a:xfrm>
        </p:spPr>
        <p:txBody>
          <a:bodyPr/>
          <a:lstStyle/>
          <a:p>
            <a:r>
              <a:rPr lang="nb-NO" altLang="nb-NO" sz="2800" dirty="0">
                <a:cs typeface="Calibri" panose="020F0502020204030204" pitchFamily="34" charset="0"/>
              </a:rPr>
              <a:t>Organisering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5683CE8-2638-4D98-836D-3F50C2A1BB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34183" y="2543977"/>
            <a:ext cx="5529669" cy="2353879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>
                <a:cs typeface="Calibri" panose="020F0502020204030204" pitchFamily="34" charset="0"/>
              </a:rPr>
              <a:t>NAKU finansieres over statsbudsjettet, via tildelingsbrev fra Helsedirektoratet.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>
                <a:cs typeface="Calibri" panose="020F0502020204030204" pitchFamily="34" charset="0"/>
              </a:rPr>
              <a:t>Administreres av Norges tekniskvitenskapelige universitet, NTNU. 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>
                <a:cs typeface="Calibri" panose="020F0502020204030204" pitchFamily="34" charset="0"/>
              </a:rPr>
              <a:t>Kontoret ligger i Trondheim.</a:t>
            </a:r>
          </a:p>
          <a:p>
            <a:pPr>
              <a:lnSpc>
                <a:spcPct val="90000"/>
              </a:lnSpc>
            </a:pPr>
            <a:endParaRPr lang="nb-NO" alt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116C2FD-A9B3-41AB-A727-49705647F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0"/>
          <a:stretch/>
        </p:blipFill>
        <p:spPr>
          <a:xfrm>
            <a:off x="13900" y="1990769"/>
            <a:ext cx="1745721" cy="35422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372BC46-61F5-4F09-9DD9-C14DC353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369" y="2036891"/>
            <a:ext cx="462824" cy="8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54A1D214-9B9A-4DC7-ADA5-C72EF4FE9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635" y="3339802"/>
            <a:ext cx="2158333" cy="28170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47DDA7D-F52A-404C-9C1C-93E3A019D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528" y="4098640"/>
            <a:ext cx="596505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41060"/>
      </p:ext>
    </p:extLst>
  </p:cSld>
  <p:clrMapOvr>
    <a:masterClrMapping/>
  </p:clrMapOvr>
</p:sld>
</file>

<file path=ppt/theme/theme1.xml><?xml version="1.0" encoding="utf-8"?>
<a:theme xmlns:a="http://schemas.openxmlformats.org/drawingml/2006/main" name="1_HistNAKU_sistetest (2)">
  <a:themeElements>
    <a:clrScheme name="HistNAKU_M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stNAKU_M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r">
          <a:defRPr sz="1200" dirty="0"/>
        </a:defPPr>
      </a:lstStyle>
    </a:txDef>
  </a:objectDefaults>
  <a:extraClrSchemeLst>
    <a:extraClrScheme>
      <a:clrScheme name="HistNAKU_M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m_Naku_15-02-2022" id="{7DD56224-9E4E-B040-AA16-48CE5F2AF239}" vid="{C20BADA4-8AC3-ED4E-AC00-60522D1ED32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</Words>
  <Application>Microsoft Office PowerPoint</Application>
  <PresentationFormat>Widescreen</PresentationFormat>
  <Paragraphs>81</Paragraphs>
  <Slides>8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2" baseType="lpstr">
      <vt:lpstr>Arial</vt:lpstr>
      <vt:lpstr>Calibri</vt:lpstr>
      <vt:lpstr>Myriad Pro</vt:lpstr>
      <vt:lpstr>1_HistNAKU_sistetest (2)</vt:lpstr>
      <vt:lpstr>NAKU</vt:lpstr>
      <vt:lpstr>PowerPoint-presentasjon</vt:lpstr>
      <vt:lpstr>Kunnskapsbanken</vt:lpstr>
      <vt:lpstr>Bakgrunn for opprettelsen av NAKU</vt:lpstr>
      <vt:lpstr>NAKUs hovedoppgaver</vt:lpstr>
      <vt:lpstr>Prioriterte oppgaver</vt:lpstr>
      <vt:lpstr>HOVEDOMRÅDER</vt:lpstr>
      <vt:lpstr>Organisering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Atferd  som utfordrer</dc:title>
  <dc:creator>Eivind Bjerksetmyr</dc:creator>
  <cp:lastModifiedBy>Linda Barøy</cp:lastModifiedBy>
  <cp:revision>6</cp:revision>
  <dcterms:created xsi:type="dcterms:W3CDTF">2022-03-30T07:23:01Z</dcterms:created>
  <dcterms:modified xsi:type="dcterms:W3CDTF">2024-04-11T06:55:55Z</dcterms:modified>
</cp:coreProperties>
</file>