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64" r:id="rId7"/>
    <p:sldId id="265" r:id="rId8"/>
    <p:sldId id="259" r:id="rId9"/>
    <p:sldId id="260" r:id="rId10"/>
    <p:sldId id="267" r:id="rId11"/>
    <p:sldId id="268" r:id="rId12"/>
    <p:sldId id="261" r:id="rId13"/>
    <p:sldId id="269" r:id="rId14"/>
    <p:sldId id="263" r:id="rId15"/>
    <p:sldId id="266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795EA-D634-4242-AF96-3800291D9C4C}" v="3" dt="2022-03-08T06:56:46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AB401-C10A-47A8-A073-7A72B29C9AA8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AC9A-12FC-40BA-8686-0C437ED3FB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84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E376C-514D-4857-90FB-D0A5DF5E6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AF3CC0D-ABA5-4A03-84FC-7C283FC5D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3F9F5-65AB-4D81-918A-B11E5F58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7099-6E4A-48F0-87C6-09C7584970EA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BEC2CC-AA3C-46ED-8C61-6E852DBB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EB3AAE-44E1-4777-8917-2BC64979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69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118B8D-C941-4AC7-A736-2D946ADE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E7CAD5A-1D8F-497D-A80C-C0B6E351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69DF5A-A565-47C4-BC9D-BA250CD2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E50C-18A0-44EA-8F86-37540DAB4E1D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74A9CC-EC01-40FB-8D2F-4B8A17F1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8231D7-E632-43CB-A607-4B1E4229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1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04E4472-2283-42A9-9CC2-2A22F6F6D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8F7F126-D9E0-4699-B391-014B0161D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A2C129-8BE0-47F6-9B67-F4FEC58D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6A28-4AAC-430A-9A52-0247AB7B297D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799216-B887-408F-9042-5C683B16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5666EB-4F8C-401E-88DC-4DAB959C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59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5FC9-4EE2-4D3C-8E62-6FE21480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0AE89D-59BF-4865-A805-3B8D0E330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97947F-A42E-47DF-B6EC-9CEB2880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6AAD-2E99-41AA-8816-E23E30817103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D81276-CAB2-4753-B410-6FAE5F20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E277B9-6609-454F-B305-F9A35C46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0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2B847-B801-4144-9A05-86FE892F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AE0D34-8F41-43BF-8959-26F1F047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4811D3-DC2E-491F-A9CA-610EFA54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417-971C-4B4A-85E9-99BF97C9F5EB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553D26-3930-4B6C-A47C-97D8272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11E1C1-6DDB-4C63-9D8E-04B81DC7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60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B4508-CD51-4EC5-8841-19063D80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287E26-23BB-4416-88E7-6DBCD85C7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C9CF33-9687-453B-962B-21F7B3C6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F80BE3-F04F-4F52-9E28-9ADB2E5D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2D3A-A3F0-4430-BB1A-54D82A4AF453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5B28D7-768D-4DC1-B928-47DD61A7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14BD1F-9EC7-4091-AD5B-E112C184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42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F908DC-9A24-482F-8D53-19335239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80A26F-BD09-45EF-9401-6F225BA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DE5828-D128-4FA6-BC06-B979C10AB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47A27D-EF84-4583-94D3-463D1EB89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CAB984C-7A50-42DC-AD4E-0454FCBBA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4011D08-02ED-4188-ADE0-DEBB9B00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E006-5C11-4357-A4A9-D250E56DAB4C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5B6CFD2-996F-4DBB-8648-B75AAE1E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BA5F24-1FF6-4CBC-AA5D-0FF1D6CE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16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E17D5-3B88-4A40-B6B1-0E706ECD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CA5F649-8267-4554-84DD-7CACC19A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EBF-38AF-4627-B543-A4F917F29AAF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BDB5824-A870-47E6-9936-5FB4F54F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CB3BBB-749C-4D8E-84EE-067B01FE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5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174CE9-374C-4A2A-A35A-1A05C0D5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EA68-121B-4017-A462-9F0D12E73876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33621FE-1B93-4736-B9BE-2BC92E6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7120FC-BB69-4EA0-938D-224545D8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02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BA5FEE-8B2F-430F-8F80-EDA6F5BC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B4ABBC-64A2-48B1-9CC3-A0B2E3FBF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E67A24E-3CF7-46BC-8D59-97944EF05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9E12BE-B938-41D6-BEED-8179BFA5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3E72-F043-4BB0-837D-21B8BE86CB17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577ADA-1723-46CD-A41B-6184B1DA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812AA3-8F36-4D8E-B15A-F4EC4C57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6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1018EF-3692-46D2-8027-5E423030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C875696-814D-4B89-93D6-3F4ED4139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7BA30-7206-4942-B2D9-29AF71CB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CBB5E0-3B46-4062-B90D-C0E3B4B1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06D2-CCED-47AB-BE96-2FF10B294E97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2FFCA13-BCBA-4CD7-A9FA-C72DEFDE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C2BCED-09A9-4B99-8442-96E3BB65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58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E06092D-0E6E-46FB-B3D3-54AAECBA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C01DB3-FAFF-48CD-B17D-F8FA0CAB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264FDF-D04D-436A-B880-B8048916A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A196-1154-4E97-AA6D-422FC3847D2B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5D0125-5DEF-4202-9620-5190C37D0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8EC5E0-5BA1-4365-AF9E-E5A78A7F9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A627-A80A-40EC-9C91-09D5687062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06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67154" y="2305118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FORSKNINGSETIKK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1AACC-2137-4DA4-B8BF-38114E0D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ER VIKTIG OM SAMTYKKE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3073CF-2FD3-4BBE-BD41-ADB29B82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690688"/>
            <a:ext cx="6234546" cy="44862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nb-NO" dirty="0"/>
              <a:t>Deltakere må få god informasjon om prosjektet.</a:t>
            </a:r>
          </a:p>
          <a:p>
            <a:endParaRPr lang="nb-NO" dirty="0"/>
          </a:p>
          <a:p>
            <a:pPr lvl="0"/>
            <a:r>
              <a:rPr lang="nb-NO" dirty="0"/>
              <a:t>Informasjonen må være lett å forstå. 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Deltakere som først har sagt ja til å være med, kan når som helst ombestemme seg og si nei og trekke seg fra prosjektet.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Ingen skal være sure eller lei seg om noen trekker seg.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212A2E-3E36-40F1-AFD0-F8B16602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228A135-028D-40A9-9697-E72C1FE5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10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BD28ABA-3885-4800-9C4D-C8640798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88" y="1690688"/>
            <a:ext cx="419441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0C6764-28F5-4951-A455-CA66A9F7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SIKKER OPPBEVARING AV 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1E896B-4827-406A-B151-0A9CF8FE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9073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/>
              <a:t>Data (for eksempel svar på intervju eller spørreskjema) skal oppbevares på et sikkert sted slik at ingen uvedkommende får tak i dem.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C9A6F7F-392D-4AEF-9C84-A8B3B07A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95FC33-14A9-4BBB-96A1-A46CE334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43690E5-8739-4C29-8193-98D8E323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37" y="1575603"/>
            <a:ext cx="3661353" cy="44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3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10B82-F174-4F3C-AB78-8C7E59F4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6A6AFE-5737-42AB-838D-42329E47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Du kan lære om taushetsplikt og anonymisering i en annen presentasjon.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354729-76F3-48FB-A01B-40A8B52D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A9F159-9904-48C0-BEDF-5878A92C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C649AB-A756-491D-A542-ED90D30C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ETIKK OG FORSKNINGSETIKK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E43FF8-AFBE-42CE-9A44-5917B0B4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rmAutofit/>
          </a:bodyPr>
          <a:lstStyle/>
          <a:p>
            <a:r>
              <a:rPr lang="nb-NO" dirty="0"/>
              <a:t>Etikk handler om at vi skal oppføre oss på en måte som ikke ødelegger for eller sårer andre. </a:t>
            </a:r>
          </a:p>
          <a:p>
            <a:pPr lvl="0" fontAlgn="base"/>
            <a:r>
              <a:rPr lang="nb-NO" dirty="0"/>
              <a:t>I forskning har vi forskningsetikk som handler om at vi ikke må gjøre forskningen på en måte som ødelegger for andre.  Vi må passe på forskningsetikk i alle trinnene i forskningstrappa.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E7AECB5-CAFC-4C9C-93AA-0407088B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3F6F74-58D9-41BD-B51B-306DC785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7C68A0B-BA6E-4F53-A714-80379DBE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74" y="2057111"/>
            <a:ext cx="5045682" cy="3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3E18BF3-101A-4099-A300-EFF2C67E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45" y="1301172"/>
            <a:ext cx="4255655" cy="4255655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8DBAF5-E1EC-46AD-9144-5285C6F8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091"/>
            <a:ext cx="8379691" cy="5391872"/>
          </a:xfrm>
        </p:spPr>
        <p:txBody>
          <a:bodyPr/>
          <a:lstStyle/>
          <a:p>
            <a:pPr lvl="0" fontAlgn="base"/>
            <a:r>
              <a:rPr lang="nb-NO" dirty="0"/>
              <a:t>Det finnes egne lover og regler for hva som er lov å gjøre og hva som ikke er lov å gjøre når vi forsker.</a:t>
            </a:r>
          </a:p>
          <a:p>
            <a:pPr marL="0" lvl="0" indent="0" fontAlgn="base">
              <a:buNone/>
            </a:pPr>
            <a:endParaRPr lang="nb-NO" dirty="0"/>
          </a:p>
          <a:p>
            <a:pPr lvl="0" fontAlgn="base"/>
            <a:r>
              <a:rPr lang="nb-NO" dirty="0"/>
              <a:t>Forskningsetikk handler også om hvordan forskere og medforskere bør gå frem når de skal forske.</a:t>
            </a:r>
          </a:p>
          <a:p>
            <a:pPr marL="0" lvl="0" indent="0" fontAlgn="base">
              <a:buNone/>
            </a:pPr>
            <a:endParaRPr lang="nb-NO" dirty="0"/>
          </a:p>
          <a:p>
            <a:pPr lvl="0" fontAlgn="base"/>
            <a:r>
              <a:rPr lang="nb-NO" dirty="0"/>
              <a:t>Forskningsetikk handler også om holdninger og det å ville forske på en god måte.</a:t>
            </a:r>
          </a:p>
          <a:p>
            <a:pPr marL="0" lvl="0" indent="0" fontAlgn="base">
              <a:buNone/>
            </a:pPr>
            <a:endParaRPr lang="nb-NO" dirty="0"/>
          </a:p>
          <a:p>
            <a:pPr lvl="0" fontAlgn="base"/>
            <a:r>
              <a:rPr lang="nb-NO" dirty="0"/>
              <a:t>Forskningsetikk handler om å ta vare på de som deltar i forskningen på en god måte.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DF0869-DEE8-4F3D-9DA3-0510A241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FE5C35-88F9-4077-ABBA-43E9085B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3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D3A89F-7F9A-4D02-AFFC-AA43419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DATA?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8B57CA-9975-4FA2-B4D4-FDFC3E09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2345" cy="4351338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nb-NO" dirty="0"/>
              <a:t>Når vi forsker, samler vi informasjon på forskjellige måter. </a:t>
            </a:r>
          </a:p>
          <a:p>
            <a:pPr marL="0" lvl="0" indent="0" fontAlgn="base">
              <a:buNone/>
            </a:pPr>
            <a:r>
              <a:rPr lang="nb-NO" dirty="0"/>
              <a:t>Den informasjonen kalles data. </a:t>
            </a:r>
          </a:p>
          <a:p>
            <a:pPr marL="0" lvl="0" indent="0" fontAlgn="base">
              <a:buNone/>
            </a:pPr>
            <a:endParaRPr lang="nb-NO" dirty="0"/>
          </a:p>
          <a:p>
            <a:pPr lvl="0" fontAlgn="base"/>
            <a:r>
              <a:rPr lang="nb-NO" dirty="0"/>
              <a:t>Data er de svarene du får fra de som deltar i undersøkelsen. </a:t>
            </a:r>
          </a:p>
          <a:p>
            <a:pPr lvl="0" fontAlgn="base"/>
            <a:r>
              <a:rPr lang="nb-NO" dirty="0"/>
              <a:t>Data kan være tall, ord og tekst eller bilder. </a:t>
            </a:r>
          </a:p>
          <a:p>
            <a:pPr lvl="0" fontAlgn="base"/>
            <a:r>
              <a:rPr lang="nb-NO" dirty="0"/>
              <a:t>Data er informasjon og opplysninger om personer eller grupper som du har fått gjennom forskningen. </a:t>
            </a:r>
          </a:p>
          <a:p>
            <a:pPr marL="0" lv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dirty="0"/>
              <a:t>Siden data handler om personer eller grupper, så må vi tenke på hvordan vi kan beskytte dem. Der kommer forskningsetikken inn.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5136D6-46D8-4F22-8F6F-2E3E65EE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91BF5C-C8B5-40A1-BD53-67FFA238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4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6846A9F-CFB9-4774-9413-80E1ED2D5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052" y="444895"/>
            <a:ext cx="3249197" cy="23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E355B1-3945-4440-B6B6-D7A4FCE1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ORD VI TRENGER Å VITE OM FORSKNINGSETIKK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7EA770-6359-40F2-B6B9-D705508A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2345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Forskningsetikk handler om:</a:t>
            </a:r>
          </a:p>
          <a:p>
            <a:r>
              <a:rPr lang="nb-NO" dirty="0"/>
              <a:t>Personvern</a:t>
            </a:r>
          </a:p>
          <a:p>
            <a:r>
              <a:rPr lang="nb-NO" dirty="0"/>
              <a:t>Samtykke</a:t>
            </a:r>
          </a:p>
          <a:p>
            <a:r>
              <a:rPr lang="nb-NO" dirty="0"/>
              <a:t>Taushetsplikt</a:t>
            </a:r>
          </a:p>
          <a:p>
            <a:r>
              <a:rPr lang="nb-NO" dirty="0"/>
              <a:t>Anonymisering</a:t>
            </a:r>
          </a:p>
          <a:p>
            <a:r>
              <a:rPr lang="nb-NO" dirty="0"/>
              <a:t>Sikker oppbevaring av data.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Vi skal se mer på hva de ordene betyr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AA6CD01-122E-4B78-AD28-A037EFA4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FA37D2-B511-4242-91AA-344FB55B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E7932ED-B2AF-45F4-A863-DFBAC9F9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77" y="1690688"/>
            <a:ext cx="3982392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98AA0C-1359-40BE-99F2-A636E46B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PERSONVERN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EC477E-7673-46BC-99FB-83256C77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5" y="1548534"/>
            <a:ext cx="6205249" cy="4351338"/>
          </a:xfrm>
        </p:spPr>
        <p:txBody>
          <a:bodyPr>
            <a:normAutofit/>
          </a:bodyPr>
          <a:lstStyle/>
          <a:p>
            <a:pPr lvl="0" fontAlgn="base"/>
            <a:r>
              <a:rPr lang="nb-NO" sz="3200" dirty="0"/>
              <a:t>Personvern handler om å beskytte rettigheter for personer eller grupper.</a:t>
            </a:r>
          </a:p>
          <a:p>
            <a:pPr marL="0" lvl="0" indent="0" fontAlgn="base">
              <a:buNone/>
            </a:pPr>
            <a:endParaRPr lang="nb-NO" sz="3200" dirty="0"/>
          </a:p>
          <a:p>
            <a:pPr lvl="0" fontAlgn="base"/>
            <a:r>
              <a:rPr lang="nb-NO" sz="3200" dirty="0"/>
              <a:t>NSD og REK  er folk på to kontor som passer på at forskningen blir gjort på en god måte.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6D9C45-6F23-4DF2-9E2A-E9EA2A08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6F6899-4BB7-4BE8-9B52-7862247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2E58601-259B-4E8C-8D97-192F90F9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33" y="2147166"/>
            <a:ext cx="5133863" cy="33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D223C-F9A2-46F3-9CAB-F7771716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NSD beskytter personopplysninger i forskning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728C49-375F-4030-A64A-3373CB56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vi trenger opplysninger om personer (for eksempel navn, epostadresse eller telefonnummer) i et forskningsprosjekt, da må vi melde det til Norsk senter for forskningsdata (NSD).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8D5FD5-BEA4-40B2-801A-BB489DED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893BDC-C50D-4778-B9A4-7858961D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3060B7-1EF2-42F0-9AED-3E88915DB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5" t="30438" r="18712" b="34276"/>
          <a:stretch/>
        </p:blipFill>
        <p:spPr>
          <a:xfrm>
            <a:off x="2020454" y="3429000"/>
            <a:ext cx="7961746" cy="24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90CD21-D08F-49FB-91FC-00149DD9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REK beskytter helseopplysninger i forskning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00ABC5-AFA4-4470-9A4A-3B974910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Hvis vi trenger opplysninger om folks helse, sykdom eller behandling i et forskningsprosjekt må vi i tillegg søke Regional forskningsetisk komite (REK) om lov før vi kan gjøre det.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901F375-852C-4769-9755-E4BB11E6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82F4A7-E7D1-4DB6-BC5D-432B2033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8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4F3AFC4-E808-46EB-AA19-8BC3A584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319" y="3698730"/>
            <a:ext cx="5029431" cy="20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682A1-7419-4CFE-A966-716AFC6B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SAMTYKKE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5DB077-880A-46F6-8D8B-88993EC0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45" y="1767319"/>
            <a:ext cx="6188094" cy="4351338"/>
          </a:xfrm>
        </p:spPr>
        <p:txBody>
          <a:bodyPr>
            <a:normAutofit/>
          </a:bodyPr>
          <a:lstStyle/>
          <a:p>
            <a:pPr lvl="0"/>
            <a:r>
              <a:rPr lang="nb-NO" sz="3200" dirty="0"/>
              <a:t>Å innhente samtykke er en del av personvernet. </a:t>
            </a:r>
          </a:p>
          <a:p>
            <a:pPr lvl="0"/>
            <a:r>
              <a:rPr lang="nb-NO" sz="3200" dirty="0"/>
              <a:t>Før vi starter et forskningsprosjekt må deltakerne spørres om de vil være med, og vi må innhente samtykke fra dem. </a:t>
            </a:r>
          </a:p>
          <a:p>
            <a:pPr lvl="0"/>
            <a:r>
              <a:rPr lang="nb-NO" sz="3200" dirty="0"/>
              <a:t>Samtykke betyr å si ja til å være med i en undersøkelse eller et prosjekt.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84DCCD-F4DB-445A-AEF8-24546D09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37FAED-7EF1-41DF-8AF1-9682EBA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A627-A80A-40EC-9C91-09D56870622C}" type="slidenum">
              <a:rPr lang="nb-NO" smtClean="0"/>
              <a:t>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53E0D90-76CD-4C53-A6EE-18C64110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76" y="1616363"/>
            <a:ext cx="4879659" cy="32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016740-9995-4B88-8149-83C0B5184181}">
  <ds:schemaRefs>
    <ds:schemaRef ds:uri="http://schemas.microsoft.com/office/infopath/2007/PartnerControls"/>
    <ds:schemaRef ds:uri="e84ae1cb-83da-46e9-90cf-a6223a3d62b4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330e2b19-d22b-458d-836c-196ed8ef0578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A7B1CDD-68B6-4EBE-878B-BDAE98BEC6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EE9687-2EE0-4A6A-B34C-C9DDAA198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717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FORSKNINGSETIKK</vt:lpstr>
      <vt:lpstr>ETIKK OG FORSKNINGSETIKK</vt:lpstr>
      <vt:lpstr>PowerPoint-presentasjon</vt:lpstr>
      <vt:lpstr>HVA ER DATA?</vt:lpstr>
      <vt:lpstr>ORD VI TRENGER Å VITE OM FORSKNINGSETIKK</vt:lpstr>
      <vt:lpstr>PERSONVERN</vt:lpstr>
      <vt:lpstr>NSD beskytter personopplysninger i forskning</vt:lpstr>
      <vt:lpstr>REK beskytter helseopplysninger i forskning</vt:lpstr>
      <vt:lpstr>SAMTYKKE</vt:lpstr>
      <vt:lpstr>DETTE ER VIKTIG OM SAMTYKKE</vt:lpstr>
      <vt:lpstr>SIKKER OPPBEVARING AV DATA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Østby</dc:creator>
  <cp:lastModifiedBy>May Østby</cp:lastModifiedBy>
  <cp:revision>10</cp:revision>
  <dcterms:created xsi:type="dcterms:W3CDTF">2022-01-18T10:41:13Z</dcterms:created>
  <dcterms:modified xsi:type="dcterms:W3CDTF">2022-05-02T14:03:19Z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