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4" r:id="rId5"/>
  </p:sldMasterIdLst>
  <p:notesMasterIdLst>
    <p:notesMasterId r:id="rId22"/>
  </p:notesMasterIdLst>
  <p:sldIdLst>
    <p:sldId id="292" r:id="rId6"/>
    <p:sldId id="303" r:id="rId7"/>
    <p:sldId id="304" r:id="rId8"/>
    <p:sldId id="305" r:id="rId9"/>
    <p:sldId id="286" r:id="rId10"/>
    <p:sldId id="277" r:id="rId11"/>
    <p:sldId id="284" r:id="rId12"/>
    <p:sldId id="306" r:id="rId13"/>
    <p:sldId id="276" r:id="rId14"/>
    <p:sldId id="290" r:id="rId15"/>
    <p:sldId id="307" r:id="rId16"/>
    <p:sldId id="279" r:id="rId17"/>
    <p:sldId id="280" r:id="rId18"/>
    <p:sldId id="281" r:id="rId19"/>
    <p:sldId id="282" r:id="rId20"/>
    <p:sldId id="288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AFC"/>
    <a:srgbClr val="1D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82678" autoAdjust="0"/>
  </p:normalViewPr>
  <p:slideViewPr>
    <p:cSldViewPr snapToGrid="0">
      <p:cViewPr varScale="1">
        <p:scale>
          <a:sx n="68" d="100"/>
          <a:sy n="68" d="100"/>
        </p:scale>
        <p:origin x="11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>
              <a:effectLst/>
            </a:rPr>
            <a:t>2.Søke litteratur</a:t>
          </a:r>
          <a:r>
            <a:rPr lang="nb-NO" sz="1800" b="0" i="0">
              <a:effectLst/>
            </a:rPr>
            <a:t> </a:t>
          </a:r>
        </a:p>
        <a:p>
          <a:r>
            <a:rPr lang="nb-NO" sz="1600" b="0" i="0">
              <a:effectLst/>
            </a:rPr>
            <a:t>Finne ut mer om samme tema          </a:t>
          </a:r>
        </a:p>
        <a:p>
          <a:r>
            <a:rPr lang="nb-NO" sz="1600" b="0" i="1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/>
            <a:t>6. </a:t>
          </a:r>
          <a:r>
            <a:rPr lang="nb-NO" sz="1800" b="1" i="0">
              <a:effectLst/>
            </a:rPr>
            <a:t>Diskusjon</a:t>
          </a:r>
          <a:r>
            <a:rPr lang="nb-NO" sz="1800" b="0" i="0">
              <a:effectLst/>
            </a:rPr>
            <a:t> </a:t>
          </a:r>
        </a:p>
        <a:p>
          <a:r>
            <a:rPr lang="nb-NO" sz="1600" b="0" i="0">
              <a:effectLst/>
            </a:rPr>
            <a:t>Oppsummere,  sammenlikne og kritisere  </a:t>
          </a:r>
        </a:p>
        <a:p>
          <a:r>
            <a:rPr lang="nb-NO" sz="1600" b="0" i="1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88582" y="271811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86593" y="3151163"/>
          <a:ext cx="1554299" cy="16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86593" y="3151163"/>
        <a:ext cx="1554299" cy="1684551"/>
      </dsp:txXfrm>
    </dsp:sp>
    <dsp:sp modelId="{24CED714-7C0D-4813-938D-FDD371864052}">
      <dsp:nvSpPr>
        <dsp:cNvPr id="0" name=""/>
        <dsp:cNvSpPr/>
      </dsp:nvSpPr>
      <dsp:spPr>
        <a:xfrm>
          <a:off x="1192410" y="261285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2000527" y="2327097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857097" y="2754291"/>
          <a:ext cx="12908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>
              <a:effectLst/>
            </a:rPr>
            <a:t>2.Søke litteratur</a:t>
          </a:r>
          <a:r>
            <a:rPr lang="nb-NO" sz="1800" b="0" i="0" kern="120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857097" y="2754291"/>
        <a:ext cx="1290806" cy="1131467"/>
      </dsp:txXfrm>
    </dsp:sp>
    <dsp:sp modelId="{66E83F88-0DE0-499E-A48D-F739BE609267}">
      <dsp:nvSpPr>
        <dsp:cNvPr id="0" name=""/>
        <dsp:cNvSpPr/>
      </dsp:nvSpPr>
      <dsp:spPr>
        <a:xfrm>
          <a:off x="2904356" y="2221836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657981" y="194646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506971" y="2388128"/>
          <a:ext cx="175627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506971" y="2388128"/>
        <a:ext cx="1756271" cy="1131467"/>
      </dsp:txXfrm>
    </dsp:sp>
    <dsp:sp modelId="{763683CB-8686-4B3B-A3E5-87CFB1E68F02}">
      <dsp:nvSpPr>
        <dsp:cNvPr id="0" name=""/>
        <dsp:cNvSpPr/>
      </dsp:nvSpPr>
      <dsp:spPr>
        <a:xfrm>
          <a:off x="4707203" y="1830814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433961" y="1545053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5308111" y="1886245"/>
          <a:ext cx="1593552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5308111" y="1886245"/>
        <a:ext cx="1593552" cy="1131467"/>
      </dsp:txXfrm>
    </dsp:sp>
    <dsp:sp modelId="{8D8E87CA-5BA4-4F00-9E22-10A10BC762FF}">
      <dsp:nvSpPr>
        <dsp:cNvPr id="0" name=""/>
        <dsp:cNvSpPr/>
      </dsp:nvSpPr>
      <dsp:spPr>
        <a:xfrm>
          <a:off x="6337789" y="1439792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7136365" y="1154031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7066749" y="1620838"/>
          <a:ext cx="150819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7066749" y="1620838"/>
        <a:ext cx="1508191" cy="1131467"/>
      </dsp:txXfrm>
    </dsp:sp>
    <dsp:sp modelId="{965FF2A4-3CE4-4016-95DD-2BCFC950920D}">
      <dsp:nvSpPr>
        <dsp:cNvPr id="0" name=""/>
        <dsp:cNvSpPr/>
      </dsp:nvSpPr>
      <dsp:spPr>
        <a:xfrm>
          <a:off x="8040193" y="1048770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671762" y="74707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8588882" y="1267030"/>
          <a:ext cx="15126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6. </a:t>
          </a:r>
          <a:r>
            <a:rPr lang="nb-NO" sz="1800" b="1" i="0" kern="1200">
              <a:effectLst/>
            </a:rPr>
            <a:t>Diskusjon</a:t>
          </a:r>
          <a:r>
            <a:rPr lang="nb-NO" sz="1800" b="0" i="0" kern="120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8588882" y="1267030"/>
        <a:ext cx="1512606" cy="1131467"/>
      </dsp:txXfrm>
    </dsp:sp>
    <dsp:sp modelId="{D9BB8191-41E5-4753-AAC2-FBF8DA27C52B}">
      <dsp:nvSpPr>
        <dsp:cNvPr id="0" name=""/>
        <dsp:cNvSpPr/>
      </dsp:nvSpPr>
      <dsp:spPr>
        <a:xfrm>
          <a:off x="9752139" y="65774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10477001" y="38562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10381368" y="818100"/>
          <a:ext cx="124033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10381368" y="818100"/>
        <a:ext cx="1240336" cy="113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4:31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10141 683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6:09.0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178.68604"/>
      <inkml:brushProperty name="anchorY" value="1380.12708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7777-2C2A-4009-96CA-3DD2D0C4583E}" type="datetimeFigureOut">
              <a:rPr lang="nb-NO" smtClean="0"/>
              <a:t>02.05.2022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DA649-DBDA-4547-BBFC-517C58674A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6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Oftest</a:t>
            </a:r>
            <a:r>
              <a:rPr lang="nb-NO" baseline="0" dirty="0"/>
              <a:t> i kvalitativ forskning , bruker vi intervjuguider. En intervjuguide….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EF631-BD20-4EF6-B97A-432174D8193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8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DA649-DBDA-4547-BBFC-517C58674A0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994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39187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77331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68806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08599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35060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94098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15525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49376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75611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47789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09510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51057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922288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193946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4755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79137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24423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80035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6188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32873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33543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F45C-D89E-4D89-BA17-6747807E58F6}" type="datetime1">
              <a:rPr lang="nb-NO" smtClean="0"/>
              <a:t>02.05.2022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93586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3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AE6C4-FF57-413E-9581-E772118AA240}" type="datetime1">
              <a:rPr lang="nb-NO" smtClean="0"/>
              <a:t>02.05.2022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71DC-A1EF-440C-B66F-8BB62DFF80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50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vbra.no/home/bra-svafr-trondhei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NUL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1145" y="2394755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INTERVJU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LA OSS SE PÅ ET INTERVJU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hlinkClick r:id="rId2"/>
              </a:rPr>
              <a:t>https://www.tvbra.no/home/bra-svafr-trondheim/</a:t>
            </a:r>
            <a:endParaRPr lang="nb-NO" dirty="0"/>
          </a:p>
          <a:p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Hva er tema?​</a:t>
            </a:r>
          </a:p>
          <a:p>
            <a:pPr>
              <a:lnSpc>
                <a:spcPct val="150000"/>
              </a:lnSpc>
            </a:pPr>
            <a:r>
              <a:rPr lang="nb-NO" dirty="0"/>
              <a:t>Hvem spør han?​</a:t>
            </a:r>
          </a:p>
          <a:p>
            <a:pPr>
              <a:lnSpc>
                <a:spcPct val="150000"/>
              </a:lnSpc>
            </a:pPr>
            <a:r>
              <a:rPr lang="nb-NO" dirty="0"/>
              <a:t>Hvorfor spør han?​</a:t>
            </a:r>
          </a:p>
          <a:p>
            <a:pPr>
              <a:lnSpc>
                <a:spcPct val="150000"/>
              </a:lnSpc>
            </a:pPr>
            <a:r>
              <a:rPr lang="nb-NO" dirty="0"/>
              <a:t>Hvordan spør han?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F910E6-E867-4566-9804-ED62F8529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B7A46A-D3D1-478E-8E1D-6E3B0705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16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321F0C-56F8-4A55-A0C7-EA2F5B75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10368"/>
            <a:ext cx="10744200" cy="1325563"/>
          </a:xfrm>
        </p:spPr>
        <p:txBody>
          <a:bodyPr>
            <a:noAutofit/>
          </a:bodyPr>
          <a:lstStyle/>
          <a:p>
            <a:r>
              <a:rPr lang="nb-NO" b="1" dirty="0"/>
              <a:t>HVA ER VIKTIG Å PLANLEGGE FØR INTERVJUET?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F9CDC5-EB3F-418B-A3D0-6192EF9F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711"/>
            <a:ext cx="6702778" cy="4664252"/>
          </a:xfrm>
        </p:spPr>
        <p:txBody>
          <a:bodyPr/>
          <a:lstStyle/>
          <a:p>
            <a:r>
              <a:rPr lang="nb-NO" sz="2400" dirty="0">
                <a:solidFill>
                  <a:schemeClr val="tx1">
                    <a:alpha val="80000"/>
                  </a:schemeClr>
                </a:solidFill>
              </a:rPr>
              <a:t>Innhent samtykke og  fortell samtidig hvorfor intervjuet gjøres.</a:t>
            </a:r>
          </a:p>
          <a:p>
            <a:r>
              <a:rPr lang="nb-NO" sz="2400" dirty="0">
                <a:solidFill>
                  <a:schemeClr val="tx1">
                    <a:alpha val="80000"/>
                  </a:schemeClr>
                </a:solidFill>
              </a:rPr>
              <a:t>Lag en intervjuguide: </a:t>
            </a:r>
          </a:p>
          <a:p>
            <a:pPr lvl="1"/>
            <a:r>
              <a:rPr lang="nb-NO" dirty="0">
                <a:solidFill>
                  <a:schemeClr val="tx1">
                    <a:alpha val="80000"/>
                  </a:schemeClr>
                </a:solidFill>
              </a:rPr>
              <a:t>Skriv ned hva som skal sies før intervjuet starter.</a:t>
            </a:r>
          </a:p>
          <a:p>
            <a:pPr lvl="1"/>
            <a:r>
              <a:rPr lang="nb-NO" dirty="0">
                <a:solidFill>
                  <a:schemeClr val="tx1">
                    <a:alpha val="80000"/>
                  </a:schemeClr>
                </a:solidFill>
              </a:rPr>
              <a:t>Lag spørsmålene.</a:t>
            </a:r>
          </a:p>
          <a:p>
            <a:pPr lvl="1"/>
            <a:r>
              <a:rPr lang="nb-NO" dirty="0">
                <a:solidFill>
                  <a:schemeClr val="tx1">
                    <a:alpha val="80000"/>
                  </a:schemeClr>
                </a:solidFill>
              </a:rPr>
              <a:t>Planlegg lengden på intervjuet.</a:t>
            </a:r>
          </a:p>
          <a:p>
            <a:pPr lvl="1"/>
            <a:endParaRPr lang="nb-NO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nb-NO" sz="2400" dirty="0">
                <a:solidFill>
                  <a:schemeClr val="tx1">
                    <a:alpha val="80000"/>
                  </a:schemeClr>
                </a:solidFill>
              </a:rPr>
              <a:t>Finn tid som passer.</a:t>
            </a:r>
          </a:p>
          <a:p>
            <a:r>
              <a:rPr lang="nb-NO" sz="2400" dirty="0">
                <a:solidFill>
                  <a:schemeClr val="tx1">
                    <a:alpha val="80000"/>
                  </a:schemeClr>
                </a:solidFill>
              </a:rPr>
              <a:t>Avtal stedet for intervjuet.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1248B4-A5E3-4806-A5CA-69CF7A3E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54FEED-F1C8-41C6-A79D-FB16320F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11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D4EC23D-892E-4A5C-AB26-4C4064C3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284" y="1825625"/>
            <a:ext cx="3729831" cy="37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0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C4C3-62C0-47B1-A549-D3E8B286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14" y="232115"/>
            <a:ext cx="9937008" cy="1311664"/>
          </a:xfrm>
        </p:spPr>
        <p:txBody>
          <a:bodyPr>
            <a:noAutofit/>
          </a:bodyPr>
          <a:lstStyle/>
          <a:p>
            <a:r>
              <a:rPr lang="nb-NO" sz="4000" b="1" dirty="0">
                <a:solidFill>
                  <a:srgbClr val="000000"/>
                </a:solidFill>
              </a:rPr>
              <a:t>SKAP DE BESTE OMGIVELSENE FOR INTERVJUET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4CE1-F627-4D2A-B9B9-7B4191831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14" y="1686194"/>
            <a:ext cx="4706803" cy="4567298"/>
          </a:xfrm>
        </p:spPr>
        <p:txBody>
          <a:bodyPr anchor="ctr">
            <a:norm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Er dere i rolige omgivelser?</a:t>
            </a:r>
          </a:p>
          <a:p>
            <a:pPr lvl="1"/>
            <a:r>
              <a:rPr lang="nb-NO" sz="2800" dirty="0">
                <a:solidFill>
                  <a:srgbClr val="000000"/>
                </a:solidFill>
              </a:rPr>
              <a:t>Er det andre mennesker omkring dere som kan forstyrre?</a:t>
            </a:r>
          </a:p>
          <a:p>
            <a:pPr lvl="1"/>
            <a:r>
              <a:rPr lang="nb-NO" sz="2800" dirty="0">
                <a:solidFill>
                  <a:srgbClr val="000000"/>
                </a:solidFill>
              </a:rPr>
              <a:t>Bråk fra naborommet?</a:t>
            </a:r>
          </a:p>
          <a:p>
            <a:r>
              <a:rPr lang="nb-NO" dirty="0">
                <a:solidFill>
                  <a:srgbClr val="000000"/>
                </a:solidFill>
              </a:rPr>
              <a:t>Er alle forstyrrelser fjernet?</a:t>
            </a:r>
          </a:p>
          <a:p>
            <a:pPr lvl="1"/>
            <a:r>
              <a:rPr lang="nb-NO" sz="2800" dirty="0">
                <a:solidFill>
                  <a:srgbClr val="000000"/>
                </a:solidFill>
              </a:rPr>
              <a:t>Mobil avslått og lagt bort?</a:t>
            </a:r>
          </a:p>
          <a:p>
            <a:endParaRPr lang="nb-NO" sz="2000" dirty="0">
              <a:solidFill>
                <a:srgbClr val="000000"/>
              </a:solidFill>
            </a:endParaRPr>
          </a:p>
          <a:p>
            <a:endParaRPr lang="nb-NO" sz="2000" dirty="0">
              <a:solidFill>
                <a:srgbClr val="000000"/>
              </a:solidFill>
            </a:endParaRP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790AF090-C3C7-4652-AC9E-E82FE249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605F95E9-BE84-4D38-8EEF-E38447E9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12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3BA231C-DE94-4BF1-85BC-5E46124A1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97" y="2827450"/>
            <a:ext cx="5657850" cy="32385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2C5D76B-3141-418B-A42A-C01887D56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847" y="1249986"/>
            <a:ext cx="2300339" cy="1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23FC324-C83C-44C6-9DA6-5D9D2EEEA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01" y="1588326"/>
            <a:ext cx="4168422" cy="4168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3ACADD-3B66-4857-8E3B-F3BDC418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49" y="141195"/>
            <a:ext cx="7890547" cy="131166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I BEGYNNELSEN AV INTERVJUET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12DA5-29BA-41B0-B85D-2E94FA81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92" y="1500548"/>
            <a:ext cx="8234819" cy="4343978"/>
          </a:xfrm>
        </p:spPr>
        <p:txBody>
          <a:bodyPr anchor="ctr">
            <a:noAutofit/>
          </a:bodyPr>
          <a:lstStyle/>
          <a:p>
            <a:pPr lvl="0"/>
            <a:r>
              <a:rPr lang="nb-NO" sz="2200" b="1" dirty="0">
                <a:solidFill>
                  <a:srgbClr val="000000"/>
                </a:solidFill>
              </a:rPr>
              <a:t>Snakk litt om løst og fast</a:t>
            </a:r>
          </a:p>
          <a:p>
            <a:pPr lvl="1"/>
            <a:r>
              <a:rPr lang="nb-NO" sz="2200" dirty="0">
                <a:solidFill>
                  <a:srgbClr val="000000"/>
                </a:solidFill>
              </a:rPr>
              <a:t>bli litt kjent med informanten og forsøk å gi trygghet.</a:t>
            </a:r>
          </a:p>
          <a:p>
            <a:pPr lvl="1"/>
            <a:r>
              <a:rPr lang="nb-NO" sz="2200" dirty="0">
                <a:solidFill>
                  <a:srgbClr val="000000"/>
                </a:solidFill>
              </a:rPr>
              <a:t>si at ingen svar er riktige eller feil, alle svar er bra nok i intervjuet.</a:t>
            </a:r>
          </a:p>
          <a:p>
            <a:pPr lvl="0"/>
            <a:r>
              <a:rPr lang="nb-NO" sz="2200" b="1" dirty="0">
                <a:solidFill>
                  <a:srgbClr val="000000"/>
                </a:solidFill>
              </a:rPr>
              <a:t>Minn informanten på hvorfor du gjør intervjuet og hvordan svarene skal brukes</a:t>
            </a:r>
          </a:p>
          <a:p>
            <a:r>
              <a:rPr lang="nb-NO" sz="2200" b="1" dirty="0">
                <a:solidFill>
                  <a:srgbClr val="000000"/>
                </a:solidFill>
              </a:rPr>
              <a:t>Fortell hvordan intervjuet gjøres</a:t>
            </a:r>
          </a:p>
          <a:p>
            <a:pPr lvl="1"/>
            <a:r>
              <a:rPr lang="nb-NO" sz="2200" dirty="0">
                <a:solidFill>
                  <a:srgbClr val="000000"/>
                </a:solidFill>
              </a:rPr>
              <a:t>Bruker du opptaker?</a:t>
            </a:r>
          </a:p>
          <a:p>
            <a:pPr lvl="1"/>
            <a:r>
              <a:rPr lang="nb-NO" sz="2200" dirty="0">
                <a:solidFill>
                  <a:srgbClr val="000000"/>
                </a:solidFill>
              </a:rPr>
              <a:t>Skriver du ned svarene?</a:t>
            </a:r>
          </a:p>
          <a:p>
            <a:r>
              <a:rPr lang="nb-NO" sz="2200" b="1" dirty="0">
                <a:solidFill>
                  <a:srgbClr val="000000"/>
                </a:solidFill>
              </a:rPr>
              <a:t>Pauser?</a:t>
            </a:r>
          </a:p>
          <a:p>
            <a:r>
              <a:rPr lang="nb-NO" sz="2200" b="1" dirty="0">
                <a:solidFill>
                  <a:srgbClr val="000000"/>
                </a:solidFill>
              </a:rPr>
              <a:t>Fortell at de kan si fra om at spørsmålet er vanskelig hvis de ikke forstår det </a:t>
            </a:r>
          </a:p>
          <a:p>
            <a:r>
              <a:rPr lang="nb-NO" sz="2200" b="1" dirty="0">
                <a:solidFill>
                  <a:srgbClr val="000000"/>
                </a:solidFill>
              </a:rPr>
              <a:t>Si tydelig ifra når du starter med spørsmålene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401A7FB3-BA7E-4CC0-BB5D-86465720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69A7981E-6EB9-427C-9BE6-D160FE8A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67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DD09-B56E-47DC-B505-03914634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97" y="241563"/>
            <a:ext cx="5119913" cy="131166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UNDER INTERVJUET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55FB4-A738-498E-8624-A746BABC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4" y="1377244"/>
            <a:ext cx="7014575" cy="4683729"/>
          </a:xfrm>
        </p:spPr>
        <p:txBody>
          <a:bodyPr anchor="ctr">
            <a:normAutofit fontScale="92500"/>
          </a:bodyPr>
          <a:lstStyle/>
          <a:p>
            <a:r>
              <a:rPr lang="nb-NO" sz="2600" b="1" dirty="0">
                <a:solidFill>
                  <a:srgbClr val="000000"/>
                </a:solidFill>
              </a:rPr>
              <a:t>Gjør det du kan for at informanten skal føle seg trygg.</a:t>
            </a:r>
          </a:p>
          <a:p>
            <a:pPr lvl="1"/>
            <a:r>
              <a:rPr lang="nb-NO" sz="2600" dirty="0">
                <a:solidFill>
                  <a:srgbClr val="000000"/>
                </a:solidFill>
              </a:rPr>
              <a:t>Kanskje informanten ønsker å ha noen sammen med seg? </a:t>
            </a:r>
          </a:p>
          <a:p>
            <a:pPr lvl="1"/>
            <a:r>
              <a:rPr lang="nb-NO" sz="2600" dirty="0">
                <a:solidFill>
                  <a:srgbClr val="000000"/>
                </a:solidFill>
              </a:rPr>
              <a:t>Andre som lytter til intervjuet bør sitte bak informanten.</a:t>
            </a:r>
          </a:p>
          <a:p>
            <a:r>
              <a:rPr lang="nb-NO" sz="2600" b="1" dirty="0">
                <a:solidFill>
                  <a:srgbClr val="000000"/>
                </a:solidFill>
              </a:rPr>
              <a:t>Vis at du er interessert i informanten og svarene som gis.</a:t>
            </a:r>
          </a:p>
          <a:p>
            <a:pPr lvl="1"/>
            <a:r>
              <a:rPr lang="nb-NO" sz="2600" dirty="0">
                <a:solidFill>
                  <a:srgbClr val="000000"/>
                </a:solidFill>
              </a:rPr>
              <a:t>Det skal være gøy å svare på spørsmålene.</a:t>
            </a:r>
          </a:p>
          <a:p>
            <a:pPr lvl="1"/>
            <a:r>
              <a:rPr lang="nb-NO" sz="2600" dirty="0">
                <a:solidFill>
                  <a:srgbClr val="000000"/>
                </a:solidFill>
              </a:rPr>
              <a:t>Informanten skal oppleve at svarene er viktige.</a:t>
            </a:r>
          </a:p>
          <a:p>
            <a:r>
              <a:rPr lang="nb-NO" sz="2600" b="1" dirty="0">
                <a:solidFill>
                  <a:srgbClr val="000000"/>
                </a:solidFill>
              </a:rPr>
              <a:t>Bruk ord som informanten forstår.</a:t>
            </a:r>
          </a:p>
          <a:p>
            <a:pPr lvl="1"/>
            <a:r>
              <a:rPr lang="nb-NO" sz="2600" dirty="0">
                <a:solidFill>
                  <a:srgbClr val="000000"/>
                </a:solidFill>
              </a:rPr>
              <a:t>Bruk forståelige ord. </a:t>
            </a:r>
          </a:p>
          <a:p>
            <a:pPr lvl="1"/>
            <a:endParaRPr lang="nb-NO" sz="1700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D4D1DC-90E2-45ED-A28F-57666A17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C4C56383-F949-47BF-A7B9-CA999D74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14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625C849-AEC8-4DE2-87AE-150AABAC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81" y="804788"/>
            <a:ext cx="3225266" cy="47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AE80C-4EC9-4CC1-AC0A-070A6B2F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ETTER INTERVJUET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2B390-CC6F-4C28-AB6C-0FDE7060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2272143"/>
            <a:ext cx="5023285" cy="3788830"/>
          </a:xfrm>
        </p:spPr>
        <p:txBody>
          <a:bodyPr anchor="ctr">
            <a:normAutofit/>
          </a:bodyPr>
          <a:lstStyle/>
          <a:p>
            <a:r>
              <a:rPr lang="nb-NO" b="1" dirty="0">
                <a:solidFill>
                  <a:srgbClr val="000000"/>
                </a:solidFill>
              </a:rPr>
              <a:t>Takk informanten </a:t>
            </a:r>
            <a:r>
              <a:rPr lang="nb-NO" dirty="0">
                <a:solidFill>
                  <a:srgbClr val="000000"/>
                </a:solidFill>
              </a:rPr>
              <a:t>for svarene og tiden som er brukt.</a:t>
            </a:r>
          </a:p>
          <a:p>
            <a:r>
              <a:rPr lang="nb-NO" b="1" dirty="0">
                <a:solidFill>
                  <a:srgbClr val="000000"/>
                </a:solidFill>
              </a:rPr>
              <a:t>Avtal med informanten </a:t>
            </a:r>
            <a:r>
              <a:rPr lang="nb-NO" dirty="0">
                <a:solidFill>
                  <a:srgbClr val="000000"/>
                </a:solidFill>
              </a:rPr>
              <a:t>om han/hun ønsker opplysninger om undersøkelsen i etterkant.</a:t>
            </a:r>
          </a:p>
          <a:p>
            <a:endParaRPr lang="nb-NO" sz="2000" dirty="0">
              <a:solidFill>
                <a:srgbClr val="000000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07580EC-644B-43EC-ADB4-2D97E0F5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D45E194-977A-40BC-BDC4-597535D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15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7AAF370-616A-4B65-83C9-E6C22C37F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62" y="883356"/>
            <a:ext cx="44100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6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SKRIVE NED ETTER </a:t>
            </a:r>
            <a:r>
              <a:rPr lang="nb-NO" b="1" dirty="0"/>
              <a:t>INTERVJUET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Rett etter intervjuet er det lurt å skriv ned egne tanker, inntrykk og observasjoner fra intervjuet. </a:t>
            </a:r>
          </a:p>
          <a:p>
            <a:r>
              <a:rPr lang="nb-NO" dirty="0"/>
              <a:t>Om dere er flere sammen i intervjuet kan dere snakke gjennom inntrykkene av intervjuet sammen.</a:t>
            </a:r>
          </a:p>
          <a:p>
            <a:r>
              <a:rPr lang="nb-NO" dirty="0"/>
              <a:t>Var det noe rundt dere som kunne påvirket svaret personen ga? For eksempel høye lyder, andre mennesker eller at det var veldig varmt eller kaldt i rommet.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D79CDD-F0DD-4475-BE02-07247A4A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89A249-843A-4B4A-8E4E-E088ACD5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93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03E13D-019F-48B0-9ED2-E3BD59D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130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5200" b="1" dirty="0">
                <a:solidFill>
                  <a:srgbClr val="FF0000"/>
                </a:solidFill>
              </a:rPr>
              <a:t>HER</a:t>
            </a:r>
            <a:r>
              <a:rPr lang="nb-NO" sz="5200" b="1" dirty="0"/>
              <a:t> ER VI I FORSKNINGSPROSESSEN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A8AA60-A6A8-4E59-B4DA-0ECF911F2EB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0429" y="1264117"/>
          <a:ext cx="11708089" cy="52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5E634-DC36-4607-A6EA-DC55439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D6EAF0-913C-4509-8935-B3E63244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2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14:cNvPr>
              <p14:cNvContentPartPr/>
              <p14:nvPr/>
            </p14:nvContentPartPr>
            <p14:xfrm>
              <a:off x="3204672" y="33366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5672" y="3327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14:cNvPr>
              <p14:cNvContentPartPr/>
              <p14:nvPr/>
            </p14:nvContentPartPr>
            <p14:xfrm>
              <a:off x="1686912" y="14985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912" y="148089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e 1">
            <a:extLst>
              <a:ext uri="{FF2B5EF4-FFF2-40B4-BE49-F238E27FC236}">
                <a16:creationId xmlns:a16="http://schemas.microsoft.com/office/drawing/2014/main" id="{97F06A9D-8FB0-4177-89FA-FE5BCF7F8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1638" y="1498532"/>
            <a:ext cx="810838" cy="14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B625C-A051-4ACF-835B-AC04702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 OG HER ER VI PÅ FISKEN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DBF7D2A-3B63-45BF-A871-0DB9ACCD1D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2065868"/>
            <a:ext cx="6216073" cy="3439006"/>
          </a:xfrm>
          <a:prstGeom prst="rect">
            <a:avLst/>
          </a:prstGeo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6DBA2B-E46B-4D31-9C02-5B7B9547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903BCC-51CB-4101-B56A-745FA18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2DEA-C249-43B9-899E-9D0D3EBC77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4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11C434-A681-468F-AB05-C289ABB3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72342C-B8C8-43F4-B42F-63041C0D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Har du blitt intervjuet noen gang?</a:t>
            </a:r>
          </a:p>
          <a:p>
            <a:r>
              <a:rPr lang="nb-NO" dirty="0"/>
              <a:t>Hvordan var det å bli intervjuet?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49290BB-6A19-497F-94F1-D305631B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8F1EA4-9770-4564-B63C-EEDC1928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4305" y="570561"/>
            <a:ext cx="6693408" cy="968312"/>
          </a:xfrm>
        </p:spPr>
        <p:txBody>
          <a:bodyPr>
            <a:normAutofit fontScale="90000"/>
          </a:bodyPr>
          <a:lstStyle/>
          <a:p>
            <a:r>
              <a:rPr lang="nb-NO" sz="4900" b="1" dirty="0"/>
              <a:t>INTERVJU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0822" y="1624192"/>
            <a:ext cx="7222067" cy="4580289"/>
          </a:xfrm>
        </p:spPr>
        <p:txBody>
          <a:bodyPr/>
          <a:lstStyle/>
          <a:p>
            <a:r>
              <a:rPr lang="nb-NO" dirty="0"/>
              <a:t>Et intervju er en samtale med en eller flere personer om et tema som opptar begge. </a:t>
            </a:r>
          </a:p>
          <a:p>
            <a:r>
              <a:rPr lang="nb-NO" dirty="0"/>
              <a:t>Vi vil høre hva de vi intervjuer mener om et tema, eller om erfaringer de har. </a:t>
            </a:r>
          </a:p>
          <a:p>
            <a:r>
              <a:rPr lang="nb-NO" dirty="0"/>
              <a:t>Vi er opptatt av </a:t>
            </a:r>
            <a:r>
              <a:rPr lang="nb-NO" b="1" dirty="0"/>
              <a:t>deres</a:t>
            </a:r>
            <a:r>
              <a:rPr lang="nb-NO" dirty="0"/>
              <a:t> opplevelser, tanker og meninger om ett tema.</a:t>
            </a:r>
          </a:p>
          <a:p>
            <a:r>
              <a:rPr lang="nb-NO" dirty="0"/>
              <a:t>Spørsmålene i intervjuet er laget ut fra annen forskning, litteratur, observasjoner eller nyheter.</a:t>
            </a:r>
          </a:p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FD77D02-2FDE-42D8-AF95-7773FABD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AA53AEA-973D-4037-B740-786944D7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71DC-A1EF-440C-B66F-8BB62DFF800D}" type="slidenum">
              <a:rPr lang="nb-NO" smtClean="0"/>
              <a:t>5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439" y="1690688"/>
            <a:ext cx="4051896" cy="366465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A1F5410-2532-41F1-93EF-06198B686544}"/>
              </a:ext>
            </a:extLst>
          </p:cNvPr>
          <p:cNvSpPr txBox="1"/>
          <p:nvPr/>
        </p:nvSpPr>
        <p:spPr>
          <a:xfrm>
            <a:off x="10309578" y="544227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Ill. Mari Ø. Kjøll</a:t>
            </a:r>
          </a:p>
        </p:txBody>
      </p:sp>
    </p:spTree>
    <p:extLst>
      <p:ext uri="{BB962C8B-B14F-4D97-AF65-F5344CB8AC3E}">
        <p14:creationId xmlns:p14="http://schemas.microsoft.com/office/powerpoint/2010/main" val="376810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A739-79BB-40D6-B594-FF54F0B0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5" y="156959"/>
            <a:ext cx="4803636" cy="1311664"/>
          </a:xfrm>
        </p:spPr>
        <p:txBody>
          <a:bodyPr>
            <a:normAutofit/>
          </a:bodyPr>
          <a:lstStyle/>
          <a:p>
            <a:r>
              <a:rPr lang="nb-NO" b="1" dirty="0"/>
              <a:t>INFORMANT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928C-0E06-42AE-95FA-77626C93D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7" y="1286933"/>
            <a:ext cx="6094984" cy="4774040"/>
          </a:xfrm>
        </p:spPr>
        <p:txBody>
          <a:bodyPr anchor="ctr">
            <a:noAutofit/>
          </a:bodyPr>
          <a:lstStyle/>
          <a:p>
            <a:r>
              <a:rPr lang="nb-NO" sz="3200" dirty="0">
                <a:solidFill>
                  <a:srgbClr val="000000"/>
                </a:solidFill>
              </a:rPr>
              <a:t>Personen vi intervjuer, er det vanlig å kalle informant</a:t>
            </a:r>
          </a:p>
          <a:p>
            <a:r>
              <a:rPr lang="nb-NO" sz="3200" dirty="0">
                <a:solidFill>
                  <a:srgbClr val="000000"/>
                </a:solidFill>
              </a:rPr>
              <a:t>En informant er en som gir oss informasjon. En som vil gi oss opplysninger vi selv ikke har svar på.</a:t>
            </a:r>
          </a:p>
          <a:p>
            <a:r>
              <a:rPr lang="nb-NO" sz="3200" dirty="0">
                <a:solidFill>
                  <a:srgbClr val="000000"/>
                </a:solidFill>
              </a:rPr>
              <a:t>Nye opplysninger gjør at vi finner svar på forskningsspørsmålene i undersøkelsen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0A2DDBA-B00D-4FF7-87E6-A457BDB4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F288515A-E3D7-4881-9AF4-32F81859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6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94DFA8C-AEFB-49DF-B962-C8C6AA4A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246" y="287640"/>
            <a:ext cx="3936554" cy="59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6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EN INTERVJUGUIDE?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1543138"/>
            <a:ext cx="6897511" cy="466725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nb-NO" sz="3100" dirty="0"/>
              <a:t>En plan som viser hvordan du vil gå frem i intervjuet. </a:t>
            </a:r>
          </a:p>
          <a:p>
            <a:pPr>
              <a:lnSpc>
                <a:spcPct val="150000"/>
              </a:lnSpc>
            </a:pPr>
            <a:r>
              <a:rPr lang="nb-NO" sz="3100" dirty="0"/>
              <a:t>Inneholder temaer du vil undersøke .</a:t>
            </a:r>
          </a:p>
          <a:p>
            <a:pPr>
              <a:lnSpc>
                <a:spcPct val="150000"/>
              </a:lnSpc>
            </a:pPr>
            <a:r>
              <a:rPr lang="nb-NO" sz="3100" dirty="0"/>
              <a:t>Inneholder godt formulerte spørsmål i rekkefølge.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3100" dirty="0"/>
              <a:t>Når du skal lage en intervjuguide må du tenke gjennom  </a:t>
            </a:r>
          </a:p>
          <a:p>
            <a:pPr marL="914400" lvl="1" indent="-457200">
              <a:lnSpc>
                <a:spcPct val="150000"/>
              </a:lnSpc>
              <a:buAutoNum type="arabicParenBoth"/>
            </a:pPr>
            <a:r>
              <a:rPr lang="nb-NO" sz="3100" dirty="0"/>
              <a:t>Hva som er tema for undersøkelsen. </a:t>
            </a:r>
          </a:p>
          <a:p>
            <a:pPr marL="914400" lvl="1" indent="-457200">
              <a:lnSpc>
                <a:spcPct val="150000"/>
              </a:lnSpc>
              <a:buAutoNum type="arabicParenBoth"/>
            </a:pPr>
            <a:r>
              <a:rPr lang="nb-NO" sz="3100" dirty="0"/>
              <a:t>Hva som er formålet med intervjuet. </a:t>
            </a:r>
          </a:p>
          <a:p>
            <a:pPr marL="914400" lvl="1" indent="-457200">
              <a:lnSpc>
                <a:spcPct val="150000"/>
              </a:lnSpc>
              <a:buAutoNum type="arabicParenBoth"/>
            </a:pPr>
            <a:r>
              <a:rPr lang="nb-NO" sz="3100" dirty="0"/>
              <a:t>Hvordan intervjuet  skal gjennomføres.</a:t>
            </a:r>
          </a:p>
          <a:p>
            <a:pPr marL="457200" lvl="1" indent="0">
              <a:buNone/>
            </a:pPr>
            <a:endParaRPr lang="nb-NO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D8992A-4C4E-4D48-B183-45A4E8B3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4511FA-C3C1-43C2-B54A-E52C1BDC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7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E0EB636-BA2F-4BD6-A944-5F3FBB3A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311" y="2567331"/>
            <a:ext cx="4695168" cy="31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14BD8F-0CF6-4E3C-A439-52C77626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INTERVJUGUIDE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5FED9-FE14-401B-92E2-2030BB38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870075"/>
            <a:ext cx="6496756" cy="4351338"/>
          </a:xfrm>
        </p:spPr>
        <p:txBody>
          <a:bodyPr/>
          <a:lstStyle/>
          <a:p>
            <a:r>
              <a:rPr lang="nb-NO" dirty="0"/>
              <a:t>Inneholder tydelige spørsmål i en rekkefølge</a:t>
            </a:r>
          </a:p>
          <a:p>
            <a:pPr lvl="1"/>
            <a:r>
              <a:rPr lang="nb-NO" dirty="0"/>
              <a:t>åpne spørsmål</a:t>
            </a:r>
          </a:p>
          <a:p>
            <a:pPr marL="457200" lvl="1" indent="0">
              <a:buNone/>
            </a:pPr>
            <a:r>
              <a:rPr lang="nb-NO" dirty="0"/>
              <a:t>	eller </a:t>
            </a:r>
          </a:p>
          <a:p>
            <a:pPr lvl="1"/>
            <a:r>
              <a:rPr lang="nb-NO" dirty="0"/>
              <a:t>lukkede spørsmål 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Rekkefølgen av spørsmål skal gjøre det lettere å svare. </a:t>
            </a:r>
            <a:endParaRPr lang="en-US" dirty="0"/>
          </a:p>
          <a:p>
            <a:endParaRPr lang="en-US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416B7C-8CC9-4E20-9697-4D2DFFD9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B47129-7F16-467E-90F0-153AE9CC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8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1688B64-3D94-4ED2-A371-119D934B8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048" y="1551693"/>
            <a:ext cx="4892041" cy="37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8F04-1A68-4AE6-8EC7-BE178CEF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72517"/>
            <a:ext cx="10515600" cy="1325563"/>
          </a:xfrm>
        </p:spPr>
        <p:txBody>
          <a:bodyPr>
            <a:normAutofit/>
          </a:bodyPr>
          <a:lstStyle/>
          <a:p>
            <a:r>
              <a:rPr lang="nb-NO" b="1" dirty="0"/>
              <a:t>EKSEMPEL PÅ EN INTERVJUGUIDE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85318B3-36BA-42BA-A4DD-B19622B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DB1A26-93C4-40ED-8D83-C7A38A3E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1D4CC-9CB4-45F3-9072-E8D9AAB6EB87}" type="slidenum">
              <a:rPr lang="nb-NO" smtClean="0"/>
              <a:t>9</a:t>
            </a:fld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774192" y="1099318"/>
            <a:ext cx="10616184" cy="4882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Opplysninger om informant (personen du intervjuer): </a:t>
            </a:r>
            <a:endParaRPr lang="nb-NO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Bosted: 			Kjønn: 			Alder: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nb-NO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har fritiden din vært i tiden med covid-19?</a:t>
            </a:r>
            <a:endParaRPr lang="nb-NO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Hjelpespørsmål:</a:t>
            </a: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200" dirty="0">
                <a:latin typeface="Calibri"/>
                <a:ea typeface="Calibri" panose="020F0502020204030204" pitchFamily="34" charset="0"/>
                <a:cs typeface="Times New Roman"/>
              </a:rPr>
              <a:t>Har det vært noen forandringer? Dersom personen svarer ja, spør om hvilke forandringer.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er det nå?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synes du fritiden din er i dag, kan du gjøre det du har lyst til? Når personen har svart ja, nei eller vet ikke, kan du spørre om hva personen har lyst til.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 du vært aktiv på andre områder under covid-19 enn det du pleier?</a:t>
            </a:r>
          </a:p>
        </p:txBody>
      </p:sp>
    </p:spTree>
    <p:extLst>
      <p:ext uri="{BB962C8B-B14F-4D97-AF65-F5344CB8AC3E}">
        <p14:creationId xmlns:p14="http://schemas.microsoft.com/office/powerpoint/2010/main" val="41518164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4A748D-B556-415B-82BB-2E74D7787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CF409-C053-44BC-830B-D7ABE0624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7C7CC8-F020-48D3-AEB1-963DA80DCD27}">
  <ds:schemaRefs>
    <ds:schemaRef ds:uri="http://schemas.microsoft.com/office/infopath/2007/PartnerControls"/>
    <ds:schemaRef ds:uri="http://purl.org/dc/elements/1.1/"/>
    <ds:schemaRef ds:uri="http://purl.org/dc/dcmitype/"/>
    <ds:schemaRef ds:uri="e84ae1cb-83da-46e9-90cf-a6223a3d62b4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30e2b19-d22b-458d-836c-196ed8ef05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6281</TotalTime>
  <Words>1196</Words>
  <Application>Microsoft Office PowerPoint</Application>
  <PresentationFormat>Widescreen</PresentationFormat>
  <Paragraphs>145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1_Office Theme</vt:lpstr>
      <vt:lpstr>Office Theme</vt:lpstr>
      <vt:lpstr>INTERVJU</vt:lpstr>
      <vt:lpstr>HER ER VI I FORSKNINGSPROSESSEN</vt:lpstr>
      <vt:lpstr>… OG HER ER VI PÅ FISKEN</vt:lpstr>
      <vt:lpstr>VI SNAKKER SAMMEN</vt:lpstr>
      <vt:lpstr>INTERVJU </vt:lpstr>
      <vt:lpstr>INFORMANT</vt:lpstr>
      <vt:lpstr>HVA ER EN INTERVJUGUIDE?</vt:lpstr>
      <vt:lpstr>INTERVJUGUIDE </vt:lpstr>
      <vt:lpstr>EKSEMPEL PÅ EN INTERVJUGUIDE</vt:lpstr>
      <vt:lpstr>LA OSS SE PÅ ET INTERVJU</vt:lpstr>
      <vt:lpstr>HVA ER VIKTIG Å PLANLEGGE FØR INTERVJUET? </vt:lpstr>
      <vt:lpstr>SKAP DE BESTE OMGIVELSENE FOR INTERVJUET</vt:lpstr>
      <vt:lpstr>I BEGYNNELSEN AV INTERVJUET</vt:lpstr>
      <vt:lpstr>UNDER INTERVJUET</vt:lpstr>
      <vt:lpstr>ETTER INTERVJUET</vt:lpstr>
      <vt:lpstr>SKRIVE NED ETTER INTERVJUET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Kursdag - Forskerskolen tirsdag 23.mars 2021 Britt-Evy Westergård</dc:title>
  <dc:creator>Britt-Evy Westergård</dc:creator>
  <cp:lastModifiedBy>May Østby</cp:lastModifiedBy>
  <cp:revision>39</cp:revision>
  <dcterms:created xsi:type="dcterms:W3CDTF">2021-03-23T12:52:05Z</dcterms:created>
  <dcterms:modified xsi:type="dcterms:W3CDTF">2022-05-02T14:39:19Z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