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4"/>
  </p:sldMasterIdLst>
  <p:notesMasterIdLst>
    <p:notesMasterId r:id="rId31"/>
  </p:notesMasterIdLst>
  <p:sldIdLst>
    <p:sldId id="256" r:id="rId5"/>
    <p:sldId id="278" r:id="rId6"/>
    <p:sldId id="279" r:id="rId7"/>
    <p:sldId id="280" r:id="rId8"/>
    <p:sldId id="281" r:id="rId9"/>
    <p:sldId id="283" r:id="rId10"/>
    <p:sldId id="284" r:id="rId11"/>
    <p:sldId id="285" r:id="rId12"/>
    <p:sldId id="290" r:id="rId13"/>
    <p:sldId id="294" r:id="rId14"/>
    <p:sldId id="296" r:id="rId15"/>
    <p:sldId id="289" r:id="rId16"/>
    <p:sldId id="259" r:id="rId17"/>
    <p:sldId id="267" r:id="rId18"/>
    <p:sldId id="268" r:id="rId19"/>
    <p:sldId id="269" r:id="rId20"/>
    <p:sldId id="270" r:id="rId21"/>
    <p:sldId id="271" r:id="rId22"/>
    <p:sldId id="287" r:id="rId23"/>
    <p:sldId id="288" r:id="rId24"/>
    <p:sldId id="274" r:id="rId25"/>
    <p:sldId id="286" r:id="rId26"/>
    <p:sldId id="291" r:id="rId27"/>
    <p:sldId id="272" r:id="rId28"/>
    <p:sldId id="273" r:id="rId29"/>
    <p:sldId id="266" r:id="rId3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3784D4-2EAF-4379-9860-4A34720C5DC5}" v="3" dt="2026-09-14T07:25:47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100" d="100"/>
          <a:sy n="100" d="100"/>
        </p:scale>
        <p:origin x="72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4A400-B9EC-4A7F-A9BD-C47048B9900B}" type="datetimeFigureOut"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EE1CA-FEC3-4893-BED8-F70E4341C2A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40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7DB4A-9510-E815-5673-CC83C1921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D12B4A-5F54-700C-D8D3-4F7A76302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950343-C639-2982-7503-8FDA12CD4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D9967-68F9-04B9-37EF-C7BCD01EEC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92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EF952-F750-CA1F-EE6E-62EB93631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8123C2-B4BA-34AC-9B66-0EE8A8DB0D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C33260-5D71-FEA7-443D-47DFCFF2B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272DC-9F35-9796-3104-D3D256DBE1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39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1F158-C58D-661D-94A8-C93C96346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CD621E-CFBC-FD70-8C0D-6702ABFD0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66E790-3012-0BBB-C77D-E854DB25D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D80E9-A078-793A-EE6B-F046725B2B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17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5891D-8378-69C5-0FCB-05F7FEC07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171357-7A91-6115-654B-D3CB3ED2F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945BB-8DAA-72B1-9D86-0D7DF1F679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0236B-E1FA-1C4C-3D80-DA0190BF9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74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2FCBF-BA21-E28F-CB72-FECEC0BEE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C2E12A-3660-7FC1-BA82-17F2F8ED6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3F2B2D-23CD-2097-0E60-5B16A9821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Artikkel</a:t>
            </a:r>
            <a:r>
              <a:rPr lang="en-US">
                <a:ea typeface="Calibri"/>
                <a:cs typeface="Calibri"/>
              </a:rPr>
              <a:t> 1. </a:t>
            </a:r>
            <a:r>
              <a:rPr lang="en-US" err="1">
                <a:ea typeface="Calibri"/>
                <a:cs typeface="Calibri"/>
              </a:rPr>
              <a:t>Konvensjonen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har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som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formål</a:t>
            </a:r>
            <a:r>
              <a:rPr lang="en-US">
                <a:ea typeface="Calibri"/>
                <a:cs typeface="Calibri"/>
              </a:rPr>
              <a:t> å </a:t>
            </a:r>
            <a:r>
              <a:rPr lang="en-US" err="1">
                <a:ea typeface="Calibri"/>
                <a:cs typeface="Calibri"/>
              </a:rPr>
              <a:t>fremme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verne</a:t>
            </a:r>
            <a:r>
              <a:rPr lang="en-US">
                <a:ea typeface="Calibri"/>
                <a:cs typeface="Calibri"/>
              </a:rPr>
              <a:t> om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sikre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mennesker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nedsatt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funksjonsevne</a:t>
            </a:r>
            <a:r>
              <a:rPr lang="en-US">
                <a:ea typeface="Calibri"/>
                <a:cs typeface="Calibri"/>
              </a:rPr>
              <a:t> full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likeverdig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rett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til</a:t>
            </a:r>
            <a:r>
              <a:rPr lang="en-US">
                <a:ea typeface="Calibri"/>
                <a:cs typeface="Calibri"/>
              </a:rPr>
              <a:t> å </a:t>
            </a:r>
            <a:r>
              <a:rPr lang="en-US" err="1">
                <a:ea typeface="Calibri"/>
                <a:cs typeface="Calibri"/>
              </a:rPr>
              <a:t>nyte</a:t>
            </a:r>
            <a:r>
              <a:rPr lang="en-US">
                <a:ea typeface="Calibri"/>
                <a:cs typeface="Calibri"/>
              </a:rPr>
              <a:t> alle </a:t>
            </a:r>
            <a:r>
              <a:rPr lang="en-US" err="1">
                <a:ea typeface="Calibri"/>
                <a:cs typeface="Calibri"/>
              </a:rPr>
              <a:t>menneskerettigheter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frunnleggende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friheter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å </a:t>
            </a:r>
            <a:r>
              <a:rPr lang="en-US" err="1">
                <a:ea typeface="Calibri"/>
                <a:cs typeface="Calibri"/>
              </a:rPr>
              <a:t>fremme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respekten</a:t>
            </a:r>
            <a:r>
              <a:rPr lang="en-US">
                <a:ea typeface="Calibri"/>
                <a:cs typeface="Calibri"/>
              </a:rPr>
              <a:t> for </a:t>
            </a:r>
            <a:r>
              <a:rPr lang="en-US" err="1">
                <a:ea typeface="Calibri"/>
                <a:cs typeface="Calibri"/>
              </a:rPr>
              <a:t>deres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iboende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verdighet</a:t>
            </a:r>
            <a:r>
              <a:rPr lang="en-US">
                <a:ea typeface="Calibri"/>
                <a:cs typeface="Calibri"/>
              </a:rPr>
              <a:t>. 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 err="1">
                <a:ea typeface="Calibri"/>
                <a:cs typeface="Calibri"/>
              </a:rPr>
              <a:t>Mennesker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nedsatt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funksjonseven</a:t>
            </a:r>
            <a:r>
              <a:rPr lang="en-US">
                <a:ea typeface="Calibri"/>
                <a:cs typeface="Calibri"/>
              </a:rPr>
              <a:t> er </a:t>
            </a:r>
            <a:r>
              <a:rPr lang="en-US" err="1">
                <a:ea typeface="Calibri"/>
                <a:cs typeface="Calibri"/>
              </a:rPr>
              <a:t>blant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annet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menneser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langvarig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fysisk</a:t>
            </a:r>
            <a:r>
              <a:rPr lang="en-US">
                <a:ea typeface="Calibri"/>
                <a:cs typeface="Calibri"/>
              </a:rPr>
              <a:t>, mental, </a:t>
            </a:r>
            <a:r>
              <a:rPr lang="en-US" err="1">
                <a:ea typeface="Calibri"/>
                <a:cs typeface="Calibri"/>
              </a:rPr>
              <a:t>interlektuell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eller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sensorisk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funksjonsnedsettelse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som</a:t>
            </a:r>
            <a:r>
              <a:rPr lang="en-US">
                <a:ea typeface="Calibri"/>
                <a:cs typeface="Calibri"/>
              </a:rPr>
              <a:t> I </a:t>
            </a:r>
            <a:r>
              <a:rPr lang="en-US" err="1">
                <a:ea typeface="Calibri"/>
                <a:cs typeface="Calibri"/>
              </a:rPr>
              <a:t>møte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ulike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barrierer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kan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hindre</a:t>
            </a:r>
            <a:r>
              <a:rPr lang="en-US">
                <a:ea typeface="Calibri"/>
                <a:cs typeface="Calibri"/>
              </a:rPr>
              <a:t> dem I å delta </a:t>
            </a:r>
            <a:r>
              <a:rPr lang="en-US" err="1">
                <a:ea typeface="Calibri"/>
                <a:cs typeface="Calibri"/>
              </a:rPr>
              <a:t>fullt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ut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på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effektiv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måte</a:t>
            </a:r>
            <a:r>
              <a:rPr lang="en-US">
                <a:ea typeface="Calibri"/>
                <a:cs typeface="Calibri"/>
              </a:rPr>
              <a:t> I </a:t>
            </a:r>
            <a:r>
              <a:rPr lang="en-US" err="1">
                <a:ea typeface="Calibri"/>
                <a:cs typeface="Calibri"/>
              </a:rPr>
              <a:t>samfunnet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på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lik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linje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andre</a:t>
            </a:r>
            <a:r>
              <a:rPr lang="en-US"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8A7F8-9398-35DF-2371-90BD168D7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46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6506C-3083-8442-6A29-962EEA6B3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D80870-D654-0517-5C37-A9AB3F765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993925-9A5A-4349-7EB6-7051A9E43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0734E-92CB-F577-27FA-B447C5A7E1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7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F1CD9-1C73-D7D7-406A-042FEA959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D3723A-110E-C01E-E1E4-6D7941B997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D60598-4AFF-0D1A-252D-D6BB56C1F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84BD7-4B40-2EDB-43B9-9591193618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30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A4160-C126-51A0-A9E0-B56144BC3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687DF-3747-F129-318A-1E8DFFFE3D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84A92D-BEA4-6057-9EA1-4D075CA7B1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6FB05-8B28-25F4-A81D-101EB7EE06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59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50409-8E9E-D2FC-9D9E-4CF851871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001A05-D6EC-603B-1FFE-42DF189BD7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C5518F-CE65-00CE-968B-2F81C76798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2000"/>
              </a:lnSpc>
              <a:spcBef>
                <a:spcPts val="375"/>
              </a:spcBef>
            </a:pPr>
            <a:r>
              <a:rPr lang="en-US" b="1" dirty="0">
                <a:solidFill>
                  <a:srgbClr val="020202"/>
                </a:solidFill>
              </a:rPr>
              <a:t>En </a:t>
            </a:r>
            <a:r>
              <a:rPr lang="en-US" b="1" dirty="0" err="1">
                <a:solidFill>
                  <a:srgbClr val="020202"/>
                </a:solidFill>
              </a:rPr>
              <a:t>indre</a:t>
            </a:r>
            <a:r>
              <a:rPr lang="en-US" b="1" dirty="0">
                <a:solidFill>
                  <a:srgbClr val="020202"/>
                </a:solidFill>
              </a:rPr>
              <a:t> regel du </a:t>
            </a:r>
            <a:r>
              <a:rPr lang="en-US" b="1" dirty="0" err="1">
                <a:solidFill>
                  <a:srgbClr val="020202"/>
                </a:solidFill>
              </a:rPr>
              <a:t>prøver</a:t>
            </a:r>
            <a:r>
              <a:rPr lang="en-US" b="1" dirty="0">
                <a:solidFill>
                  <a:srgbClr val="020202"/>
                </a:solidFill>
              </a:rPr>
              <a:t> å </a:t>
            </a:r>
            <a:r>
              <a:rPr lang="en-US" b="1" dirty="0" err="1">
                <a:solidFill>
                  <a:srgbClr val="020202"/>
                </a:solidFill>
              </a:rPr>
              <a:t>følge</a:t>
            </a:r>
            <a:r>
              <a:rPr lang="en-US" b="1" dirty="0">
                <a:solidFill>
                  <a:srgbClr val="020202"/>
                </a:solidFill>
              </a:rPr>
              <a:t> </a:t>
            </a:r>
            <a:r>
              <a:rPr lang="en-US" b="1" dirty="0" err="1">
                <a:solidFill>
                  <a:srgbClr val="020202"/>
                </a:solidFill>
              </a:rPr>
              <a:t>også</a:t>
            </a:r>
            <a:r>
              <a:rPr lang="en-US" b="1" dirty="0">
                <a:solidFill>
                  <a:srgbClr val="020202"/>
                </a:solidFill>
              </a:rPr>
              <a:t> </a:t>
            </a:r>
            <a:r>
              <a:rPr lang="en-US" b="1" dirty="0" err="1">
                <a:solidFill>
                  <a:srgbClr val="020202"/>
                </a:solidFill>
              </a:rPr>
              <a:t>når</a:t>
            </a:r>
            <a:r>
              <a:rPr lang="en-US" b="1" dirty="0">
                <a:solidFill>
                  <a:srgbClr val="020202"/>
                </a:solidFill>
              </a:rPr>
              <a:t> det er </a:t>
            </a:r>
            <a:r>
              <a:rPr lang="en-US" b="1" dirty="0" err="1">
                <a:solidFill>
                  <a:srgbClr val="020202"/>
                </a:solidFill>
              </a:rPr>
              <a:t>litt</a:t>
            </a:r>
            <a:r>
              <a:rPr lang="en-US" b="1" dirty="0">
                <a:solidFill>
                  <a:srgbClr val="020202"/>
                </a:solidFill>
              </a:rPr>
              <a:t> </a:t>
            </a:r>
            <a:r>
              <a:rPr lang="en-US" b="1" dirty="0" err="1">
                <a:solidFill>
                  <a:srgbClr val="020202"/>
                </a:solidFill>
              </a:rPr>
              <a:t>vanskelig</a:t>
            </a:r>
            <a:r>
              <a:rPr lang="en-US" b="1" dirty="0">
                <a:solidFill>
                  <a:srgbClr val="020202"/>
                </a:solidFill>
              </a:rPr>
              <a:t>.</a:t>
            </a:r>
            <a:endParaRPr lang="en-US" dirty="0"/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dirty="0"/>
          </a:p>
          <a:p>
            <a:pPr>
              <a:lnSpc>
                <a:spcPct val="92000"/>
              </a:lnSpc>
              <a:spcBef>
                <a:spcPts val="375"/>
              </a:spcBef>
            </a:pPr>
            <a:r>
              <a:rPr lang="en-US" b="1" dirty="0">
                <a:solidFill>
                  <a:srgbClr val="020202"/>
                </a:solidFill>
              </a:rPr>
              <a:t>Som du </a:t>
            </a:r>
            <a:r>
              <a:rPr lang="en-US" b="1" dirty="0" err="1">
                <a:solidFill>
                  <a:srgbClr val="020202"/>
                </a:solidFill>
              </a:rPr>
              <a:t>også</a:t>
            </a:r>
            <a:r>
              <a:rPr lang="en-US" b="1" dirty="0">
                <a:solidFill>
                  <a:srgbClr val="020202"/>
                </a:solidFill>
              </a:rPr>
              <a:t> </a:t>
            </a:r>
            <a:r>
              <a:rPr lang="en-US" b="1" dirty="0" err="1">
                <a:solidFill>
                  <a:srgbClr val="020202"/>
                </a:solidFill>
              </a:rPr>
              <a:t>følger</a:t>
            </a:r>
            <a:r>
              <a:rPr lang="en-US" b="1" dirty="0">
                <a:solidFill>
                  <a:srgbClr val="020202"/>
                </a:solidFill>
              </a:rPr>
              <a:t> </a:t>
            </a:r>
            <a:r>
              <a:rPr lang="en-US" b="1" dirty="0" err="1">
                <a:solidFill>
                  <a:srgbClr val="020202"/>
                </a:solidFill>
              </a:rPr>
              <a:t>når</a:t>
            </a:r>
            <a:r>
              <a:rPr lang="en-US" b="1" dirty="0">
                <a:solidFill>
                  <a:srgbClr val="020202"/>
                </a:solidFill>
              </a:rPr>
              <a:t> </a:t>
            </a:r>
            <a:r>
              <a:rPr lang="en-US" b="1" dirty="0" err="1">
                <a:solidFill>
                  <a:srgbClr val="020202"/>
                </a:solidFill>
              </a:rPr>
              <a:t>ingen</a:t>
            </a:r>
            <a:r>
              <a:rPr lang="en-US" b="1" dirty="0">
                <a:solidFill>
                  <a:srgbClr val="020202"/>
                </a:solidFill>
              </a:rPr>
              <a:t> ser </a:t>
            </a:r>
            <a:r>
              <a:rPr lang="en-US" b="1" dirty="0" err="1">
                <a:solidFill>
                  <a:srgbClr val="020202"/>
                </a:solidFill>
              </a:rPr>
              <a:t>på</a:t>
            </a:r>
            <a:r>
              <a:rPr lang="en-US" b="1" dirty="0">
                <a:solidFill>
                  <a:srgbClr val="020202"/>
                </a:solidFill>
              </a:rPr>
              <a:t>.</a:t>
            </a:r>
            <a:endParaRPr lang="en-US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9FDA3-E74E-6C17-96FB-5645EA9D8D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40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73D4A-0DB5-2086-61A5-C3BE2552E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59EE92-2EA6-360F-950F-42F822BA33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47664A-4F83-2AB0-55DC-3FC31E1DF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ea typeface="Calibri"/>
                <a:cs typeface="Calibri"/>
              </a:rPr>
              <a:t>Eksempler</a:t>
            </a:r>
            <a:r>
              <a:rPr lang="en-US" dirty="0">
                <a:ea typeface="Calibri"/>
                <a:cs typeface="Calibri"/>
              </a:rPr>
              <a:t>: </a:t>
            </a:r>
          </a:p>
          <a:p>
            <a:r>
              <a:rPr lang="en-US" dirty="0">
                <a:ea typeface="Calibri"/>
                <a:cs typeface="Calibri"/>
              </a:rPr>
              <a:t>Jeg </a:t>
            </a:r>
            <a:r>
              <a:rPr lang="en-US" dirty="0" err="1">
                <a:ea typeface="Calibri"/>
                <a:cs typeface="Calibri"/>
              </a:rPr>
              <a:t>sier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sannheten</a:t>
            </a:r>
          </a:p>
          <a:p>
            <a:r>
              <a:rPr lang="en-US" dirty="0">
                <a:ea typeface="Calibri"/>
                <a:cs typeface="Calibri"/>
              </a:rPr>
              <a:t>Jeg </a:t>
            </a:r>
            <a:r>
              <a:rPr lang="en-US" dirty="0" err="1">
                <a:ea typeface="Calibri"/>
                <a:cs typeface="Calibri"/>
              </a:rPr>
              <a:t>gjør</a:t>
            </a:r>
            <a:r>
              <a:rPr lang="en-US" dirty="0">
                <a:ea typeface="Calibri"/>
                <a:cs typeface="Calibri"/>
              </a:rPr>
              <a:t> mitt </a:t>
            </a:r>
            <a:r>
              <a:rPr lang="en-US" dirty="0" err="1">
                <a:ea typeface="Calibri"/>
                <a:cs typeface="Calibri"/>
              </a:rPr>
              <a:t>beste</a:t>
            </a:r>
          </a:p>
          <a:p>
            <a:r>
              <a:rPr lang="en-US" dirty="0">
                <a:ea typeface="Calibri"/>
                <a:cs typeface="Calibri"/>
              </a:rPr>
              <a:t>Jeg </a:t>
            </a:r>
            <a:r>
              <a:rPr lang="en-US" dirty="0" err="1">
                <a:ea typeface="Calibri"/>
                <a:cs typeface="Calibri"/>
              </a:rPr>
              <a:t>står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opp</a:t>
            </a:r>
            <a:r>
              <a:rPr lang="en-US" dirty="0">
                <a:ea typeface="Calibri"/>
                <a:cs typeface="Calibri"/>
              </a:rPr>
              <a:t> for </a:t>
            </a:r>
            <a:r>
              <a:rPr lang="en-US" dirty="0" err="1">
                <a:ea typeface="Calibri"/>
                <a:cs typeface="Calibri"/>
              </a:rPr>
              <a:t>andre</a:t>
            </a:r>
          </a:p>
          <a:p>
            <a:r>
              <a:rPr lang="en-US" dirty="0">
                <a:ea typeface="Calibri"/>
                <a:cs typeface="Calibri"/>
              </a:rPr>
              <a:t>Jeg </a:t>
            </a:r>
            <a:r>
              <a:rPr lang="en-US" dirty="0" err="1">
                <a:ea typeface="Calibri"/>
                <a:cs typeface="Calibri"/>
              </a:rPr>
              <a:t>deler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når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noen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ikke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har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58ECA-2575-38BF-A936-669D3077E7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709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Hverdagslig</a:t>
            </a:r>
            <a:r>
              <a:rPr lang="en-US" b="1"/>
              <a:t> </a:t>
            </a:r>
            <a:r>
              <a:rPr lang="en-US" b="1" err="1"/>
              <a:t>eksempel</a:t>
            </a:r>
            <a:r>
              <a:rPr lang="en-US" b="1"/>
              <a:t>:</a:t>
            </a:r>
            <a:r>
              <a:rPr lang="en-US"/>
              <a:t> En </a:t>
            </a:r>
            <a:r>
              <a:rPr lang="en-US" err="1"/>
              <a:t>voksen</a:t>
            </a:r>
            <a:r>
              <a:rPr lang="en-US"/>
              <a:t> person med </a:t>
            </a:r>
            <a:r>
              <a:rPr lang="en-US" err="1"/>
              <a:t>utviklingshemming</a:t>
            </a:r>
            <a:r>
              <a:rPr lang="en-US"/>
              <a:t> </a:t>
            </a:r>
            <a:r>
              <a:rPr lang="en-US" err="1"/>
              <a:t>ønsker</a:t>
            </a:r>
            <a:r>
              <a:rPr lang="en-US"/>
              <a:t> å </a:t>
            </a:r>
            <a:r>
              <a:rPr lang="en-US" err="1"/>
              <a:t>flytte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egen</a:t>
            </a:r>
            <a:r>
              <a:rPr lang="en-US"/>
              <a:t> </a:t>
            </a:r>
            <a:r>
              <a:rPr lang="en-US" err="1"/>
              <a:t>leilighet</a:t>
            </a:r>
            <a:r>
              <a:rPr lang="en-US"/>
              <a:t>. </a:t>
            </a:r>
            <a:r>
              <a:rPr lang="en-US" err="1"/>
              <a:t>Familien</a:t>
            </a:r>
            <a:r>
              <a:rPr lang="en-US"/>
              <a:t> er </a:t>
            </a:r>
            <a:r>
              <a:rPr lang="en-US" err="1"/>
              <a:t>usikker</a:t>
            </a:r>
            <a:r>
              <a:rPr lang="en-US"/>
              <a:t>, men </a:t>
            </a:r>
            <a:r>
              <a:rPr lang="en-US" err="1"/>
              <a:t>personen</a:t>
            </a:r>
            <a:r>
              <a:rPr lang="en-US"/>
              <a:t> </a:t>
            </a:r>
            <a:r>
              <a:rPr lang="en-US" err="1"/>
              <a:t>får</a:t>
            </a:r>
            <a:r>
              <a:rPr lang="en-US"/>
              <a:t> </a:t>
            </a:r>
            <a:r>
              <a:rPr lang="en-US" err="1"/>
              <a:t>støtte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å </a:t>
            </a:r>
            <a:r>
              <a:rPr lang="en-US" err="1"/>
              <a:t>vurdere</a:t>
            </a:r>
            <a:r>
              <a:rPr lang="en-US"/>
              <a:t> </a:t>
            </a:r>
            <a:r>
              <a:rPr lang="en-US" err="1"/>
              <a:t>alternativer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ta sin </a:t>
            </a:r>
            <a:r>
              <a:rPr lang="en-US" err="1"/>
              <a:t>egen</a:t>
            </a:r>
            <a:r>
              <a:rPr lang="en-US"/>
              <a:t> </a:t>
            </a:r>
            <a:r>
              <a:rPr lang="en-US" err="1"/>
              <a:t>beslutning</a:t>
            </a:r>
            <a:r>
              <a:rPr lang="en-US"/>
              <a:t>.</a:t>
            </a:r>
          </a:p>
          <a:p>
            <a:r>
              <a:rPr lang="en-US" b="1"/>
              <a:t>Kort </a:t>
            </a:r>
            <a:r>
              <a:rPr lang="en-US" b="1" err="1"/>
              <a:t>sagt</a:t>
            </a:r>
            <a:r>
              <a:rPr lang="en-US" b="1"/>
              <a:t>:</a:t>
            </a:r>
            <a:r>
              <a:rPr lang="en-US"/>
              <a:t> "</a:t>
            </a:r>
            <a:r>
              <a:rPr lang="en-US" err="1"/>
              <a:t>Spør</a:t>
            </a:r>
            <a:r>
              <a:rPr lang="en-US"/>
              <a:t> meg </a:t>
            </a:r>
            <a:r>
              <a:rPr lang="en-US" err="1"/>
              <a:t>hva</a:t>
            </a:r>
            <a:r>
              <a:rPr lang="en-US"/>
              <a:t> </a:t>
            </a:r>
            <a:r>
              <a:rPr lang="en-US" err="1"/>
              <a:t>jeg</a:t>
            </a:r>
            <a:r>
              <a:rPr lang="en-US"/>
              <a:t> </a:t>
            </a:r>
            <a:r>
              <a:rPr lang="en-US" err="1"/>
              <a:t>vil</a:t>
            </a:r>
            <a:r>
              <a:rPr lang="en-US"/>
              <a:t>, 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andre</a:t>
            </a:r>
            <a:r>
              <a:rPr lang="en-US"/>
              <a:t>."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C85B5-2A52-EA59-85F1-2F646078F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0E8DD-FF89-FAFB-F4A9-E549EA76D6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DEE339-9B8C-2DBA-5051-5557D8D4F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Hverdagslig</a:t>
            </a:r>
            <a:r>
              <a:rPr lang="en-US" b="1"/>
              <a:t> </a:t>
            </a:r>
            <a:r>
              <a:rPr lang="en-US" b="1" err="1"/>
              <a:t>eksempel</a:t>
            </a:r>
            <a:r>
              <a:rPr lang="en-US" b="1"/>
              <a:t>:</a:t>
            </a:r>
            <a:r>
              <a:rPr lang="en-US"/>
              <a:t> En person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bruker</a:t>
            </a:r>
            <a:r>
              <a:rPr lang="en-US"/>
              <a:t> </a:t>
            </a:r>
            <a:r>
              <a:rPr lang="en-US" err="1"/>
              <a:t>rullestol</a:t>
            </a:r>
            <a:r>
              <a:rPr lang="en-US"/>
              <a:t> </a:t>
            </a:r>
            <a:r>
              <a:rPr lang="en-US" err="1"/>
              <a:t>søker</a:t>
            </a:r>
            <a:r>
              <a:rPr lang="en-US"/>
              <a:t> </a:t>
            </a:r>
            <a:r>
              <a:rPr lang="en-US" err="1"/>
              <a:t>jobb</a:t>
            </a:r>
            <a:r>
              <a:rPr lang="en-US"/>
              <a:t>. </a:t>
            </a:r>
            <a:r>
              <a:rPr lang="en-US" err="1"/>
              <a:t>Arbeidsgiver</a:t>
            </a:r>
            <a:r>
              <a:rPr lang="en-US"/>
              <a:t> </a:t>
            </a:r>
            <a:r>
              <a:rPr lang="en-US" err="1"/>
              <a:t>vurderer</a:t>
            </a:r>
            <a:r>
              <a:rPr lang="en-US"/>
              <a:t> </a:t>
            </a:r>
            <a:r>
              <a:rPr lang="en-US" err="1"/>
              <a:t>kvalifikasjonene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lik</a:t>
            </a:r>
            <a:r>
              <a:rPr lang="en-US"/>
              <a:t> </a:t>
            </a:r>
            <a:r>
              <a:rPr lang="en-US" err="1"/>
              <a:t>linje</a:t>
            </a:r>
            <a:r>
              <a:rPr lang="en-US"/>
              <a:t> med </a:t>
            </a:r>
            <a:r>
              <a:rPr lang="en-US" err="1"/>
              <a:t>andre</a:t>
            </a:r>
            <a:r>
              <a:rPr lang="en-US"/>
              <a:t> </a:t>
            </a:r>
            <a:r>
              <a:rPr lang="en-US" err="1"/>
              <a:t>søkere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avviser</a:t>
            </a:r>
            <a:r>
              <a:rPr lang="en-US"/>
              <a:t> 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søknaden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grunn</a:t>
            </a:r>
            <a:r>
              <a:rPr lang="en-US"/>
              <a:t> av </a:t>
            </a:r>
            <a:r>
              <a:rPr lang="en-US" err="1"/>
              <a:t>rullestolen</a:t>
            </a:r>
            <a:r>
              <a:rPr lang="en-US"/>
              <a:t>.</a:t>
            </a:r>
          </a:p>
          <a:p>
            <a:endParaRPr lang="en-US" b="1"/>
          </a:p>
          <a:p>
            <a:r>
              <a:rPr lang="en-US" b="1"/>
              <a:t>Kort </a:t>
            </a:r>
            <a:r>
              <a:rPr lang="en-US" b="1" err="1"/>
              <a:t>sagt</a:t>
            </a:r>
            <a:r>
              <a:rPr lang="en-US" b="1"/>
              <a:t>:</a:t>
            </a:r>
            <a:r>
              <a:rPr lang="en-US"/>
              <a:t> "Gi meg </a:t>
            </a:r>
            <a:r>
              <a:rPr lang="en-US" err="1"/>
              <a:t>samme</a:t>
            </a:r>
            <a:r>
              <a:rPr lang="en-US"/>
              <a:t> </a:t>
            </a:r>
            <a:r>
              <a:rPr lang="en-US" err="1"/>
              <a:t>sjanse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andre</a:t>
            </a:r>
            <a:r>
              <a:rPr lang="en-US"/>
              <a:t>."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F73E6-6D92-DABB-B1C7-3C3A87CBFB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83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4B33B-2261-4476-957E-EFE4637DA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BE3A6E-473D-3ABE-9902-62DABA823C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44DCEE-750F-EB49-9509-91B2FF82A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Hverdagslig</a:t>
            </a:r>
            <a:r>
              <a:rPr lang="en-US" b="1"/>
              <a:t> </a:t>
            </a:r>
            <a:r>
              <a:rPr lang="en-US" b="1" err="1"/>
              <a:t>eksempel</a:t>
            </a:r>
            <a:r>
              <a:rPr lang="en-US" b="1"/>
              <a:t>:</a:t>
            </a:r>
            <a:r>
              <a:rPr lang="en-US"/>
              <a:t> En </a:t>
            </a:r>
            <a:r>
              <a:rPr lang="en-US" err="1"/>
              <a:t>ungdom</a:t>
            </a:r>
            <a:r>
              <a:rPr lang="en-US"/>
              <a:t> med </a:t>
            </a:r>
            <a:r>
              <a:rPr lang="en-US" err="1"/>
              <a:t>autisme</a:t>
            </a:r>
            <a:r>
              <a:rPr lang="en-US"/>
              <a:t> </a:t>
            </a:r>
            <a:r>
              <a:rPr lang="en-US" err="1"/>
              <a:t>får</a:t>
            </a:r>
            <a:r>
              <a:rPr lang="en-US"/>
              <a:t> </a:t>
            </a:r>
            <a:r>
              <a:rPr lang="en-US" err="1"/>
              <a:t>nødvendig</a:t>
            </a:r>
            <a:r>
              <a:rPr lang="en-US"/>
              <a:t> </a:t>
            </a:r>
            <a:r>
              <a:rPr lang="en-US" err="1"/>
              <a:t>støtte</a:t>
            </a:r>
            <a:r>
              <a:rPr lang="en-US"/>
              <a:t> for å </a:t>
            </a:r>
            <a:r>
              <a:rPr lang="en-US" err="1"/>
              <a:t>kunne</a:t>
            </a:r>
            <a:r>
              <a:rPr lang="en-US"/>
              <a:t> delta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fotballaget</a:t>
            </a:r>
            <a:r>
              <a:rPr lang="en-US"/>
              <a:t> </a:t>
            </a:r>
            <a:r>
              <a:rPr lang="en-US" err="1"/>
              <a:t>sammen</a:t>
            </a:r>
            <a:r>
              <a:rPr lang="en-US"/>
              <a:t> med </a:t>
            </a:r>
            <a:r>
              <a:rPr lang="en-US" err="1"/>
              <a:t>jevnaldrende</a:t>
            </a:r>
            <a:r>
              <a:rPr lang="en-US"/>
              <a:t>.</a:t>
            </a:r>
          </a:p>
          <a:p>
            <a:r>
              <a:rPr lang="en-US" b="1"/>
              <a:t>Kort </a:t>
            </a:r>
            <a:r>
              <a:rPr lang="en-US" b="1" err="1"/>
              <a:t>sagt</a:t>
            </a:r>
            <a:r>
              <a:rPr lang="en-US" b="1"/>
              <a:t>:</a:t>
            </a:r>
            <a:r>
              <a:rPr lang="en-US"/>
              <a:t> "Ikke bare la meg </a:t>
            </a:r>
            <a:r>
              <a:rPr lang="en-US" err="1"/>
              <a:t>være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stede</a:t>
            </a:r>
            <a:r>
              <a:rPr lang="en-US"/>
              <a:t>, la meg </a:t>
            </a:r>
            <a:r>
              <a:rPr lang="en-US" err="1"/>
              <a:t>være</a:t>
            </a:r>
            <a:r>
              <a:rPr lang="en-US"/>
              <a:t> med."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7FAA5-149C-197E-ADC0-471A92DC17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473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750C6-DD4D-1FC7-9E06-3D6DFCA5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E1ABEE-2BC9-69C2-631B-8311E0502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408F9D-D552-016F-94F2-078A35B5A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Hverdagslig</a:t>
            </a:r>
            <a:r>
              <a:rPr lang="en-US" b="1"/>
              <a:t> </a:t>
            </a:r>
            <a:r>
              <a:rPr lang="en-US" b="1" err="1"/>
              <a:t>eksempel</a:t>
            </a:r>
            <a:r>
              <a:rPr lang="en-US" b="1"/>
              <a:t>: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arbeidsplassen</a:t>
            </a:r>
            <a:r>
              <a:rPr lang="en-US"/>
              <a:t> </a:t>
            </a:r>
            <a:r>
              <a:rPr lang="en-US" err="1"/>
              <a:t>tilpasses</a:t>
            </a:r>
            <a:r>
              <a:rPr lang="en-US"/>
              <a:t> </a:t>
            </a:r>
            <a:r>
              <a:rPr lang="en-US" err="1"/>
              <a:t>møter</a:t>
            </a:r>
            <a:r>
              <a:rPr lang="en-US"/>
              <a:t> </a:t>
            </a:r>
            <a:r>
              <a:rPr lang="en-US" err="1"/>
              <a:t>slik</a:t>
            </a:r>
            <a:r>
              <a:rPr lang="en-US"/>
              <a:t> at </a:t>
            </a:r>
            <a:r>
              <a:rPr lang="en-US" err="1"/>
              <a:t>ansatte</a:t>
            </a:r>
            <a:r>
              <a:rPr lang="en-US"/>
              <a:t> med </a:t>
            </a:r>
            <a:r>
              <a:rPr lang="en-US" err="1"/>
              <a:t>ulike</a:t>
            </a:r>
            <a:r>
              <a:rPr lang="en-US"/>
              <a:t> </a:t>
            </a:r>
            <a:r>
              <a:rPr lang="en-US" err="1"/>
              <a:t>behov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delta. Ingen </a:t>
            </a:r>
            <a:r>
              <a:rPr lang="en-US" err="1"/>
              <a:t>forventer</a:t>
            </a:r>
            <a:r>
              <a:rPr lang="en-US"/>
              <a:t> at alle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fungere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samme</a:t>
            </a:r>
            <a:r>
              <a:rPr lang="en-US"/>
              <a:t> </a:t>
            </a:r>
            <a:r>
              <a:rPr lang="en-US" err="1"/>
              <a:t>måte</a:t>
            </a:r>
            <a:r>
              <a:rPr lang="en-US"/>
              <a:t>.</a:t>
            </a:r>
          </a:p>
          <a:p>
            <a:r>
              <a:rPr lang="en-US" b="1"/>
              <a:t>Kort </a:t>
            </a:r>
            <a:r>
              <a:rPr lang="en-US" b="1" err="1"/>
              <a:t>sagt</a:t>
            </a:r>
            <a:r>
              <a:rPr lang="en-US" b="1"/>
              <a:t>:</a:t>
            </a:r>
            <a:r>
              <a:rPr lang="en-US"/>
              <a:t> "</a:t>
            </a:r>
            <a:r>
              <a:rPr lang="en-US" err="1"/>
              <a:t>Forskjellig</a:t>
            </a:r>
            <a:r>
              <a:rPr lang="en-US"/>
              <a:t> er </a:t>
            </a:r>
            <a:r>
              <a:rPr lang="en-US" err="1"/>
              <a:t>normalt</a:t>
            </a:r>
            <a:r>
              <a:rPr lang="en-US"/>
              <a:t>."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63FC-4CF9-2B85-1D04-35F1A354B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6304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E2A78-CE3D-FD75-10B9-152B78EC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1757C7-4DFF-C1FD-1AA1-8F679A9BB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4E0450-E768-B5F0-3516-6F092024C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Hverdagslig</a:t>
            </a:r>
            <a:r>
              <a:rPr lang="en-US" b="1"/>
              <a:t> </a:t>
            </a:r>
            <a:r>
              <a:rPr lang="en-US" b="1" err="1"/>
              <a:t>eksempel</a:t>
            </a:r>
            <a:r>
              <a:rPr lang="en-US" b="1"/>
              <a:t>:</a:t>
            </a:r>
            <a:r>
              <a:rPr lang="en-US"/>
              <a:t> To </a:t>
            </a:r>
            <a:r>
              <a:rPr lang="en-US" err="1"/>
              <a:t>elever</a:t>
            </a:r>
            <a:r>
              <a:rPr lang="en-US"/>
              <a:t> </a:t>
            </a:r>
            <a:r>
              <a:rPr lang="en-US" err="1"/>
              <a:t>skal</a:t>
            </a:r>
            <a:r>
              <a:rPr lang="en-US"/>
              <a:t> ta </a:t>
            </a:r>
            <a:r>
              <a:rPr lang="en-US" err="1"/>
              <a:t>prøve</a:t>
            </a:r>
            <a:r>
              <a:rPr lang="en-US"/>
              <a:t>. Den </a:t>
            </a:r>
            <a:r>
              <a:rPr lang="en-US" err="1"/>
              <a:t>ene</a:t>
            </a:r>
            <a:r>
              <a:rPr lang="en-US"/>
              <a:t> </a:t>
            </a:r>
            <a:r>
              <a:rPr lang="en-US" err="1"/>
              <a:t>får</a:t>
            </a:r>
            <a:r>
              <a:rPr lang="en-US"/>
              <a:t> </a:t>
            </a:r>
            <a:r>
              <a:rPr lang="en-US" err="1"/>
              <a:t>ekstra</a:t>
            </a:r>
            <a:r>
              <a:rPr lang="en-US"/>
              <a:t> </a:t>
            </a:r>
            <a:r>
              <a:rPr lang="en-US" err="1"/>
              <a:t>tid</a:t>
            </a:r>
            <a:r>
              <a:rPr lang="en-US"/>
              <a:t> </a:t>
            </a:r>
            <a:r>
              <a:rPr lang="en-US" err="1"/>
              <a:t>fordi</a:t>
            </a:r>
            <a:r>
              <a:rPr lang="en-US"/>
              <a:t> </a:t>
            </a:r>
            <a:r>
              <a:rPr lang="en-US" err="1"/>
              <a:t>han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dysleksi</a:t>
            </a:r>
            <a:r>
              <a:rPr lang="en-US"/>
              <a:t>. </a:t>
            </a:r>
            <a:r>
              <a:rPr lang="en-US" err="1"/>
              <a:t>Målet</a:t>
            </a:r>
            <a:r>
              <a:rPr lang="en-US"/>
              <a:t> er at </a:t>
            </a:r>
            <a:r>
              <a:rPr lang="en-US" err="1"/>
              <a:t>begge</a:t>
            </a:r>
            <a:r>
              <a:rPr lang="en-US"/>
              <a:t> </a:t>
            </a:r>
            <a:r>
              <a:rPr lang="en-US" err="1"/>
              <a:t>skal</a:t>
            </a:r>
            <a:r>
              <a:rPr lang="en-US"/>
              <a:t> ha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reell</a:t>
            </a:r>
            <a:r>
              <a:rPr lang="en-US"/>
              <a:t> </a:t>
            </a:r>
            <a:r>
              <a:rPr lang="en-US" err="1"/>
              <a:t>mulighet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å vise </a:t>
            </a:r>
            <a:r>
              <a:rPr lang="en-US" err="1"/>
              <a:t>hva</a:t>
            </a:r>
            <a:r>
              <a:rPr lang="en-US"/>
              <a:t> de </a:t>
            </a:r>
            <a:r>
              <a:rPr lang="en-US" err="1"/>
              <a:t>kan.</a:t>
            </a:r>
            <a:endParaRPr lang="en-US" err="1">
              <a:ea typeface="Calibri"/>
              <a:cs typeface="Calibri"/>
            </a:endParaRPr>
          </a:p>
          <a:p>
            <a:r>
              <a:rPr lang="en-US" b="1"/>
              <a:t>Kort </a:t>
            </a:r>
            <a:r>
              <a:rPr lang="en-US" b="1" err="1"/>
              <a:t>sagt</a:t>
            </a:r>
            <a:r>
              <a:rPr lang="en-US" b="1"/>
              <a:t>:</a:t>
            </a:r>
            <a:r>
              <a:rPr lang="en-US"/>
              <a:t> "Lik </a:t>
            </a:r>
            <a:r>
              <a:rPr lang="en-US" err="1"/>
              <a:t>mulighet</a:t>
            </a:r>
            <a:r>
              <a:rPr lang="en-US"/>
              <a:t> er 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alltid</a:t>
            </a:r>
            <a:r>
              <a:rPr lang="en-US"/>
              <a:t> det </a:t>
            </a:r>
            <a:r>
              <a:rPr lang="en-US" err="1"/>
              <a:t>samme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lik</a:t>
            </a:r>
            <a:r>
              <a:rPr lang="en-US"/>
              <a:t> </a:t>
            </a:r>
            <a:r>
              <a:rPr lang="en-US" err="1"/>
              <a:t>behandling</a:t>
            </a:r>
            <a:r>
              <a:rPr lang="en-US"/>
              <a:t>."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637E7-B7A2-D4DB-C4E9-88A982C97D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63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7596B-48B1-7E89-138C-87B2A2C26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35E6D6-C4BA-846E-3864-277DF4B04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1DEEA9-3923-DB22-A8CA-2BE536D18F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Hverdagslig</a:t>
            </a:r>
            <a:r>
              <a:rPr lang="en-US" b="1"/>
              <a:t> </a:t>
            </a:r>
            <a:r>
              <a:rPr lang="en-US" b="1" err="1"/>
              <a:t>eksempel</a:t>
            </a:r>
            <a:r>
              <a:rPr lang="en-US" b="1"/>
              <a:t>:</a:t>
            </a:r>
            <a:r>
              <a:rPr lang="en-US"/>
              <a:t> </a:t>
            </a:r>
            <a:r>
              <a:rPr lang="en-US" err="1"/>
              <a:t>Biblioteket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trinnfri</a:t>
            </a:r>
            <a:r>
              <a:rPr lang="en-US"/>
              <a:t> </a:t>
            </a:r>
            <a:r>
              <a:rPr lang="en-US" err="1"/>
              <a:t>inngang</a:t>
            </a:r>
            <a:r>
              <a:rPr lang="en-US"/>
              <a:t>, </a:t>
            </a:r>
            <a:r>
              <a:rPr lang="en-US" err="1"/>
              <a:t>heis</a:t>
            </a:r>
            <a:r>
              <a:rPr lang="en-US"/>
              <a:t>, </a:t>
            </a:r>
            <a:r>
              <a:rPr lang="en-US" err="1"/>
              <a:t>tydelig</a:t>
            </a:r>
            <a:r>
              <a:rPr lang="en-US"/>
              <a:t> </a:t>
            </a:r>
            <a:r>
              <a:rPr lang="en-US" err="1"/>
              <a:t>skilting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informasjon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leses</a:t>
            </a:r>
            <a:r>
              <a:rPr lang="en-US"/>
              <a:t> </a:t>
            </a:r>
            <a:r>
              <a:rPr lang="en-US" err="1"/>
              <a:t>opp</a:t>
            </a:r>
            <a:r>
              <a:rPr lang="en-US"/>
              <a:t> </a:t>
            </a:r>
            <a:r>
              <a:rPr lang="en-US" err="1"/>
              <a:t>digitalt</a:t>
            </a:r>
            <a:r>
              <a:rPr lang="en-US"/>
              <a:t>.</a:t>
            </a:r>
          </a:p>
          <a:p>
            <a:r>
              <a:rPr lang="en-US" b="1"/>
              <a:t>Kort </a:t>
            </a:r>
            <a:r>
              <a:rPr lang="en-US" b="1" err="1"/>
              <a:t>sagt</a:t>
            </a:r>
            <a:r>
              <a:rPr lang="en-US" b="1"/>
              <a:t>:</a:t>
            </a:r>
            <a:r>
              <a:rPr lang="en-US"/>
              <a:t> "Det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være</a:t>
            </a:r>
            <a:r>
              <a:rPr lang="en-US"/>
              <a:t> </a:t>
            </a:r>
            <a:r>
              <a:rPr lang="en-US" err="1"/>
              <a:t>mulig</a:t>
            </a:r>
            <a:r>
              <a:rPr lang="en-US"/>
              <a:t> å </a:t>
            </a:r>
            <a:r>
              <a:rPr lang="en-US" err="1"/>
              <a:t>komme</a:t>
            </a:r>
            <a:r>
              <a:rPr lang="en-US"/>
              <a:t> inn, </a:t>
            </a:r>
            <a:r>
              <a:rPr lang="en-US" err="1"/>
              <a:t>forstå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bruke</a:t>
            </a:r>
            <a:r>
              <a:rPr lang="en-US"/>
              <a:t> </a:t>
            </a:r>
            <a:r>
              <a:rPr lang="en-US" err="1"/>
              <a:t>tjenestene</a:t>
            </a:r>
            <a:r>
              <a:rPr lang="en-US"/>
              <a:t>."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8C1DC-8706-EAE3-2143-CDA3BFD8C7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594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6008F-1720-A6CE-3960-801E7A3F2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8F2486-8DE4-6E96-C80B-B1998D1A6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694EB3-40AC-1B8E-997A-30EB8B7D55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Hverdagslig</a:t>
            </a:r>
            <a:r>
              <a:rPr lang="en-US" b="1"/>
              <a:t> </a:t>
            </a:r>
            <a:r>
              <a:rPr lang="en-US" b="1" err="1"/>
              <a:t>eksempel</a:t>
            </a:r>
            <a:r>
              <a:rPr lang="en-US" b="1"/>
              <a:t>:</a:t>
            </a:r>
            <a:r>
              <a:rPr lang="en-US"/>
              <a:t> En </a:t>
            </a:r>
            <a:r>
              <a:rPr lang="en-US" err="1"/>
              <a:t>kvinne</a:t>
            </a:r>
            <a:r>
              <a:rPr lang="en-US"/>
              <a:t> med </a:t>
            </a:r>
            <a:r>
              <a:rPr lang="en-US" err="1"/>
              <a:t>funksjonsnedsettelse</a:t>
            </a:r>
            <a:r>
              <a:rPr lang="en-US"/>
              <a:t> </a:t>
            </a:r>
            <a:r>
              <a:rPr lang="en-US" err="1"/>
              <a:t>får</a:t>
            </a:r>
            <a:r>
              <a:rPr lang="en-US"/>
              <a:t> </a:t>
            </a:r>
            <a:r>
              <a:rPr lang="en-US" err="1"/>
              <a:t>samme</a:t>
            </a:r>
            <a:r>
              <a:rPr lang="en-US"/>
              <a:t> </a:t>
            </a:r>
            <a:r>
              <a:rPr lang="en-US" err="1"/>
              <a:t>mulighet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utdanning</a:t>
            </a:r>
            <a:r>
              <a:rPr lang="en-US"/>
              <a:t>, </a:t>
            </a:r>
            <a:r>
              <a:rPr lang="en-US" err="1"/>
              <a:t>arbeid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lederroller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menn</a:t>
            </a:r>
            <a:r>
              <a:rPr lang="en-US"/>
              <a:t> med </a:t>
            </a:r>
            <a:r>
              <a:rPr lang="en-US" err="1"/>
              <a:t>tilsvarende</a:t>
            </a:r>
            <a:r>
              <a:rPr lang="en-US"/>
              <a:t> </a:t>
            </a:r>
            <a:r>
              <a:rPr lang="en-US" err="1"/>
              <a:t>forutsetninger</a:t>
            </a:r>
            <a:r>
              <a:rPr lang="en-US"/>
              <a:t>.</a:t>
            </a:r>
          </a:p>
          <a:p>
            <a:r>
              <a:rPr lang="en-US" b="1"/>
              <a:t>Kort </a:t>
            </a:r>
            <a:r>
              <a:rPr lang="en-US" b="1" err="1"/>
              <a:t>sagt</a:t>
            </a:r>
            <a:r>
              <a:rPr lang="en-US" b="1"/>
              <a:t>:</a:t>
            </a:r>
            <a:r>
              <a:rPr lang="en-US"/>
              <a:t> "</a:t>
            </a:r>
            <a:r>
              <a:rPr lang="en-US" err="1"/>
              <a:t>Kjønn</a:t>
            </a:r>
            <a:r>
              <a:rPr lang="en-US"/>
              <a:t>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begrense</a:t>
            </a:r>
            <a:r>
              <a:rPr lang="en-US"/>
              <a:t> </a:t>
            </a:r>
            <a:r>
              <a:rPr lang="en-US" err="1"/>
              <a:t>mulighetene</a:t>
            </a:r>
            <a:r>
              <a:rPr lang="en-US"/>
              <a:t> dine."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D076E-A70A-5CEC-9621-F115742B55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621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89894-C314-16D5-6CCB-3882B0B55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01A891-8E1A-1BD2-1914-59DF96F944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47B753-A769-DE79-F77D-C1DB21F6B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Barn med </a:t>
            </a:r>
            <a:r>
              <a:rPr lang="en-US" err="1"/>
              <a:t>funksjonsnedsettelser</a:t>
            </a:r>
            <a:r>
              <a:rPr lang="en-US"/>
              <a:t>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få</a:t>
            </a:r>
            <a:r>
              <a:rPr lang="en-US"/>
              <a:t> </a:t>
            </a:r>
            <a:r>
              <a:rPr lang="en-US" err="1"/>
              <a:t>utvikle</a:t>
            </a:r>
            <a:r>
              <a:rPr lang="en-US"/>
              <a:t> seg, </a:t>
            </a:r>
            <a:r>
              <a:rPr lang="en-US" err="1"/>
              <a:t>bli</a:t>
            </a:r>
            <a:r>
              <a:rPr lang="en-US"/>
              <a:t> </a:t>
            </a:r>
            <a:r>
              <a:rPr lang="en-US" err="1"/>
              <a:t>hørt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være</a:t>
            </a:r>
            <a:r>
              <a:rPr lang="en-US"/>
              <a:t> seg </a:t>
            </a:r>
            <a:r>
              <a:rPr lang="en-US" err="1"/>
              <a:t>selv</a:t>
            </a:r>
            <a:r>
              <a:rPr lang="en-US"/>
              <a:t>.</a:t>
            </a:r>
          </a:p>
          <a:p>
            <a:r>
              <a:rPr lang="en-US" b="1" err="1"/>
              <a:t>Hverdagslig</a:t>
            </a:r>
            <a:r>
              <a:rPr lang="en-US" b="1"/>
              <a:t> </a:t>
            </a:r>
            <a:r>
              <a:rPr lang="en-US" b="1" err="1"/>
              <a:t>eksempel</a:t>
            </a:r>
            <a:r>
              <a:rPr lang="en-US" b="1"/>
              <a:t>:</a:t>
            </a:r>
            <a:r>
              <a:rPr lang="en-US"/>
              <a:t> Et barn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bruker</a:t>
            </a:r>
            <a:r>
              <a:rPr lang="en-US"/>
              <a:t> </a:t>
            </a:r>
            <a:r>
              <a:rPr lang="en-US" err="1"/>
              <a:t>alternativ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supplerende</a:t>
            </a:r>
            <a:r>
              <a:rPr lang="en-US"/>
              <a:t> </a:t>
            </a:r>
            <a:r>
              <a:rPr lang="en-US" err="1"/>
              <a:t>kommunikasjon</a:t>
            </a:r>
            <a:r>
              <a:rPr lang="en-US"/>
              <a:t> (ASK), </a:t>
            </a:r>
            <a:r>
              <a:rPr lang="en-US" err="1"/>
              <a:t>får</a:t>
            </a:r>
            <a:r>
              <a:rPr lang="en-US"/>
              <a:t> </a:t>
            </a:r>
            <a:r>
              <a:rPr lang="en-US" err="1"/>
              <a:t>tid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hjelp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å </a:t>
            </a:r>
            <a:r>
              <a:rPr lang="en-US" err="1"/>
              <a:t>uttrykke</a:t>
            </a:r>
            <a:r>
              <a:rPr lang="en-US"/>
              <a:t> </a:t>
            </a:r>
            <a:r>
              <a:rPr lang="en-US" err="1"/>
              <a:t>egne</a:t>
            </a:r>
            <a:r>
              <a:rPr lang="en-US"/>
              <a:t> </a:t>
            </a:r>
            <a:r>
              <a:rPr lang="en-US" err="1"/>
              <a:t>meninger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stedet</a:t>
            </a:r>
            <a:r>
              <a:rPr lang="en-US"/>
              <a:t> for at </a:t>
            </a:r>
            <a:r>
              <a:rPr lang="en-US" err="1"/>
              <a:t>voksne</a:t>
            </a:r>
            <a:r>
              <a:rPr lang="en-US"/>
              <a:t> </a:t>
            </a:r>
            <a:r>
              <a:rPr lang="en-US" err="1"/>
              <a:t>svarer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vegne</a:t>
            </a:r>
            <a:r>
              <a:rPr lang="en-US"/>
              <a:t> av </a:t>
            </a:r>
            <a:r>
              <a:rPr lang="en-US" err="1"/>
              <a:t>barnet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 b="1"/>
              <a:t>Kort </a:t>
            </a:r>
            <a:r>
              <a:rPr lang="en-US" b="1" err="1"/>
              <a:t>sagt</a:t>
            </a:r>
            <a:r>
              <a:rPr lang="en-US" b="1"/>
              <a:t>:</a:t>
            </a:r>
            <a:r>
              <a:rPr lang="en-US"/>
              <a:t> "Barn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få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stemme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sitt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liv."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274A35-8230-7073-2714-A61F3AEB3D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535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4C3B6-9847-666B-9222-1063872DF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2CE180-105A-4870-5074-3F56D46AF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23CEE8-7878-BC07-A7D8-CE2C0E9BB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755C9-EE09-D44F-53E6-FD9F0799EA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960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ABA52-C80E-FAF3-3BCE-0AF03B20B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643A69-9986-F2E9-2D1C-FC8D86859E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FFF50D-C5AA-BE35-0A41-C61D5AFAB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2E3BC-FC01-D4BE-0813-0785CE8BC4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14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EFC81-A1B4-643F-4ADC-D9FF9B32C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B1A780-1DDA-DE6B-9683-49FD4DD8C4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419F56-C1A4-760A-97EC-C0DD5E874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2DDC6-28B8-FE88-3C8D-FC02821B08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7553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36EDD-79FB-A0FC-FD95-9F32BD819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98E6D3-32D4-93F3-FA1A-E8333F85D7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47C569-514D-F494-FA56-C68057CBA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1C68B-0AC0-2137-CF22-28484B80F3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775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0C6B2-C5B5-EACF-1FBB-8FCE3454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2D7415-B777-598D-5FEB-1E62C1BFD5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89D82F-7F50-BA67-62A9-A01694155C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4694E-D703-2C7A-FAE2-ABBC26E810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795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tel og innhold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B80B2-6F20-4C78-90A2-70AF673C2F35}" type="datetimeFigureOut">
              <a:rPr lang="nb-NO" smtClean="0"/>
              <a:t>14.09.2026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64C64-216D-44A6-AB35-D2A4BC51840C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7474"/>
            <a:ext cx="3154680" cy="571500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381" y="4461093"/>
            <a:ext cx="5196840" cy="70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4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72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vgsilh.com/de/image/2831339.html" TargetMode="Externa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vgsilh.com/de/image/2831339.html" TargetMode="Externa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J9VW9aRJZVg?feature=oembed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ecfx1nJs63M?feature=oembed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hyperlink" Target="https://tv.nrk.no/serie/kort-fortalt-livsmestring/sesong/5/episode/MDTI16005021" TargetMode="Externa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92ivgabfdPQ?feature=oembed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https://images.pexels.com/photos/7661590/pexels-photo-7661590.jpeg?auto=compress&amp;cs=tinysrgb&amp;w=1080"/>
          <p:cNvPicPr>
            <a:picLocks noChangeAspect="1"/>
          </p:cNvPicPr>
          <p:nvPr/>
        </p:nvPicPr>
        <p:blipFill>
          <a:blip r:embed="rId4"/>
          <a:srcRect l="16667" r="16667"/>
          <a:stretch/>
        </p:blipFill>
        <p:spPr>
          <a:xfrm>
            <a:off x="457200" y="742950"/>
            <a:ext cx="3657600" cy="36576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 l="-1730" r="-1730"/>
          <a:stretch/>
        </p:blipFill>
        <p:spPr>
          <a:xfrm>
            <a:off x="5943600" y="3226978"/>
            <a:ext cx="1371600" cy="13716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0" y="1532640"/>
            <a:ext cx="4114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88889"/>
              </a:lnSpc>
              <a:spcBef>
                <a:spcPts val="375"/>
              </a:spcBef>
            </a:pP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Artikkel</a:t>
            </a:r>
            <a:r>
              <a:rPr lang="en-US" sz="40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 1,2,3</a:t>
            </a:r>
          </a:p>
          <a:p>
            <a:pPr algn="ctr">
              <a:lnSpc>
                <a:spcPct val="88889"/>
              </a:lnSpc>
              <a:spcBef>
                <a:spcPts val="375"/>
              </a:spcBef>
            </a:pP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Målet</a:t>
            </a:r>
            <a:r>
              <a:rPr lang="en-US" sz="40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med CRPD</a:t>
            </a:r>
          </a:p>
          <a:p>
            <a:pPr algn="ctr">
              <a:lnSpc>
                <a:spcPct val="88889"/>
              </a:lnSpc>
              <a:spcBef>
                <a:spcPts val="375"/>
              </a:spcBef>
            </a:pPr>
            <a:endParaRPr lang="en-US" sz="40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88889"/>
              </a:lnSpc>
              <a:spcBef>
                <a:spcPts val="375"/>
              </a:spcBef>
            </a:pPr>
            <a:endParaRPr lang="en-US" sz="40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Bilde 6" descr="Et bilde som inneholder skjermbilde, grafisk design, design&#10;&#10;KI-generert innhold kan være feil.">
            <a:extLst>
              <a:ext uri="{FF2B5EF4-FFF2-40B4-BE49-F238E27FC236}">
                <a16:creationId xmlns:a16="http://schemas.microsoft.com/office/drawing/2014/main" id="{3B86A85D-0E61-D3F4-52CA-775B9555BE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831" y="354421"/>
            <a:ext cx="4004429" cy="44346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A87DB-B13E-0ECA-A362-7957759A5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5BABB206-B502-E8EF-F171-D86AA3F093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2414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A1AAFCAD-6616-3057-A8BF-864D6FB25465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Hva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skal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 vi 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gjøre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i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 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dag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? </a:t>
            </a:r>
            <a:r>
              <a:rPr lang="en-US" sz="1400" b="1">
                <a:solidFill>
                  <a:srgbClr val="020202"/>
                </a:solidFill>
                <a:ea typeface="+mn-lt"/>
                <a:cs typeface="+mn-lt"/>
              </a:rPr>
              <a:t>(Lag din </a:t>
            </a:r>
            <a:r>
              <a:rPr lang="en-US" sz="1400" b="1" err="1">
                <a:solidFill>
                  <a:srgbClr val="020202"/>
                </a:solidFill>
                <a:ea typeface="+mn-lt"/>
                <a:cs typeface="+mn-lt"/>
              </a:rPr>
              <a:t>egen</a:t>
            </a:r>
            <a:r>
              <a:rPr lang="en-US" sz="1400" b="1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err="1">
                <a:solidFill>
                  <a:srgbClr val="020202"/>
                </a:solidFill>
                <a:ea typeface="+mn-lt"/>
                <a:cs typeface="+mn-lt"/>
              </a:rPr>
              <a:t>oversikt</a:t>
            </a:r>
            <a:r>
              <a:rPr lang="en-US" sz="1400" b="1">
                <a:solidFill>
                  <a:srgbClr val="020202"/>
                </a:solidFill>
                <a:ea typeface="+mn-lt"/>
                <a:cs typeface="+mn-lt"/>
              </a:rPr>
              <a:t>)</a:t>
            </a:r>
          </a:p>
          <a:p>
            <a:endParaRPr lang="en-US" sz="2400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  <a:p>
            <a:endParaRPr lang="en-US" sz="24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324FE87D-0958-CBF5-2F8F-C6C8AEEC2EA6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064C7-17EE-089A-79F9-A8B66390B638}"/>
              </a:ext>
            </a:extLst>
          </p:cNvPr>
          <p:cNvSpPr txBox="1"/>
          <p:nvPr/>
        </p:nvSpPr>
        <p:spPr>
          <a:xfrm>
            <a:off x="1024774" y="2040148"/>
            <a:ext cx="568797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/>
              <a:t>Hvordan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du det </a:t>
            </a:r>
            <a:r>
              <a:rPr lang="en-US" err="1"/>
              <a:t>i</a:t>
            </a:r>
            <a:r>
              <a:rPr lang="en-US"/>
              <a:t> </a:t>
            </a:r>
            <a:r>
              <a:rPr lang="en-US" err="1"/>
              <a:t>dag</a:t>
            </a:r>
            <a:r>
              <a:rPr lang="en-US"/>
              <a:t>?</a:t>
            </a:r>
          </a:p>
          <a:p>
            <a:r>
              <a:rPr lang="en-US" err="1"/>
              <a:t>Trivselsregler</a:t>
            </a:r>
          </a:p>
          <a:p>
            <a:r>
              <a:rPr lang="en-US" err="1"/>
              <a:t>Målet</a:t>
            </a:r>
            <a:r>
              <a:rPr lang="en-US"/>
              <a:t> med CRPD?</a:t>
            </a:r>
          </a:p>
          <a:p>
            <a:r>
              <a:rPr lang="en-US"/>
              <a:t>Pause</a:t>
            </a:r>
          </a:p>
          <a:p>
            <a:r>
              <a:rPr lang="en-US" err="1"/>
              <a:t>Hva</a:t>
            </a:r>
            <a:r>
              <a:rPr lang="en-US"/>
              <a:t> </a:t>
            </a:r>
            <a:r>
              <a:rPr lang="en-US" err="1"/>
              <a:t>betyr</a:t>
            </a:r>
            <a:r>
              <a:rPr lang="en-US"/>
              <a:t> </a:t>
            </a:r>
            <a:r>
              <a:rPr lang="en-US" b="1" err="1"/>
              <a:t>diskriminering</a:t>
            </a:r>
            <a:r>
              <a:rPr lang="en-US" b="1"/>
              <a:t> </a:t>
            </a:r>
            <a:r>
              <a:rPr lang="en-US" b="1" err="1"/>
              <a:t>og</a:t>
            </a:r>
            <a:r>
              <a:rPr lang="en-US" b="1"/>
              <a:t> </a:t>
            </a:r>
            <a:r>
              <a:rPr lang="en-US" b="1" err="1"/>
              <a:t>universell</a:t>
            </a:r>
            <a:r>
              <a:rPr lang="en-US" b="1"/>
              <a:t> </a:t>
            </a:r>
            <a:r>
              <a:rPr lang="en-US" b="1" err="1"/>
              <a:t>utforming</a:t>
            </a:r>
            <a:r>
              <a:rPr lang="en-US"/>
              <a:t>?</a:t>
            </a:r>
            <a:endParaRPr lang="en-US" err="1"/>
          </a:p>
          <a:p>
            <a:r>
              <a:rPr lang="en-US" err="1"/>
              <a:t>Hva</a:t>
            </a:r>
            <a:r>
              <a:rPr lang="en-US"/>
              <a:t> er et </a:t>
            </a:r>
            <a:r>
              <a:rPr lang="en-US" err="1"/>
              <a:t>prinispp</a:t>
            </a:r>
            <a:r>
              <a:rPr lang="en-US"/>
              <a:t>?</a:t>
            </a:r>
          </a:p>
          <a:p>
            <a:r>
              <a:rPr lang="en-US" err="1"/>
              <a:t>Hvilke</a:t>
            </a:r>
            <a:r>
              <a:rPr lang="en-US"/>
              <a:t> </a:t>
            </a:r>
            <a:r>
              <a:rPr lang="en-US" err="1"/>
              <a:t>prinsipper</a:t>
            </a:r>
            <a:r>
              <a:rPr lang="en-US"/>
              <a:t> </a:t>
            </a:r>
            <a:r>
              <a:rPr lang="en-US" err="1"/>
              <a:t>gjelder</a:t>
            </a:r>
            <a:r>
              <a:rPr lang="en-US"/>
              <a:t> for CRPD?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930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467D3-09E1-3BB0-E823-2095A0033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FC0CCC1-E286-DF3F-7E42-1BE460974A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49F9B47-83CD-70A1-C133-96C06770F562}"/>
              </a:ext>
            </a:extLst>
          </p:cNvPr>
          <p:cNvSpPr/>
          <p:nvPr/>
        </p:nvSpPr>
        <p:spPr>
          <a:xfrm>
            <a:off x="1340000" y="607028"/>
            <a:ext cx="5541648" cy="562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Hvordan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har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 du det 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i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 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dag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? </a:t>
            </a:r>
            <a:r>
              <a:rPr lang="en-US" sz="1400" b="1">
                <a:solidFill>
                  <a:srgbClr val="020202"/>
                </a:solidFill>
                <a:ea typeface="+mn-lt"/>
                <a:cs typeface="+mn-lt"/>
              </a:rPr>
              <a:t>(</a:t>
            </a:r>
            <a:r>
              <a:rPr lang="en-US" sz="1400" b="1" err="1">
                <a:solidFill>
                  <a:srgbClr val="020202"/>
                </a:solidFill>
                <a:ea typeface="+mn-lt"/>
                <a:cs typeface="+mn-lt"/>
              </a:rPr>
              <a:t>Velg</a:t>
            </a:r>
            <a:r>
              <a:rPr lang="en-US" sz="1400" b="1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err="1">
                <a:solidFill>
                  <a:srgbClr val="020202"/>
                </a:solidFill>
                <a:ea typeface="+mn-lt"/>
                <a:cs typeface="+mn-lt"/>
              </a:rPr>
              <a:t>en</a:t>
            </a:r>
            <a:r>
              <a:rPr lang="en-US" sz="1400" b="1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err="1">
                <a:solidFill>
                  <a:srgbClr val="020202"/>
                </a:solidFill>
                <a:ea typeface="+mn-lt"/>
                <a:cs typeface="+mn-lt"/>
              </a:rPr>
              <a:t>innsjekkøvelse</a:t>
            </a:r>
            <a:r>
              <a:rPr lang="en-US" sz="1400" b="1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err="1">
                <a:solidFill>
                  <a:srgbClr val="020202"/>
                </a:solidFill>
                <a:ea typeface="+mn-lt"/>
                <a:cs typeface="+mn-lt"/>
              </a:rPr>
              <a:t>som</a:t>
            </a:r>
            <a:r>
              <a:rPr lang="en-US" sz="1400" b="1">
                <a:solidFill>
                  <a:srgbClr val="020202"/>
                </a:solidFill>
                <a:ea typeface="+mn-lt"/>
                <a:cs typeface="+mn-lt"/>
              </a:rPr>
              <a:t> passer).</a:t>
            </a:r>
            <a:endParaRPr lang="en-US" sz="2400" b="1">
              <a:solidFill>
                <a:srgbClr val="020202"/>
              </a:solidFill>
              <a:ea typeface="+mn-lt"/>
              <a:cs typeface="+mn-lt"/>
            </a:endParaRPr>
          </a:p>
          <a:p>
            <a:endParaRPr lang="en-US" sz="24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FB4D994-429C-1A3A-A1B1-2758BA3B6A03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25A15C-0A46-DA35-7220-D0AEF0C84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0863" y="1384300"/>
            <a:ext cx="4796721" cy="336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67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8D521-784D-F90C-DE17-E24D269C8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F3DF444-4881-504A-54FC-3D796F02F0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E333C4DE-F378-4247-4598-680008A109B9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Hva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gjør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 vi for at vi 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skal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 ha det bra 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sammen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? 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(Jobb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ut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 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trivselsreglene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dere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ønsker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å ha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i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 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gruppa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)</a:t>
            </a:r>
          </a:p>
          <a:p>
            <a:endParaRPr lang="en-US" sz="2400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  <a:p>
            <a:endParaRPr lang="en-US" sz="2400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  <a:p>
            <a:endParaRPr lang="en-US" sz="24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13351255-22FF-8839-10CC-5C5D54324EFC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</p:txBody>
      </p:sp>
      <p:pic>
        <p:nvPicPr>
          <p:cNvPr id="6" name="Bilde 5" descr="Gruppe personer i skogen">
            <a:extLst>
              <a:ext uri="{FF2B5EF4-FFF2-40B4-BE49-F238E27FC236}">
                <a16:creationId xmlns:a16="http://schemas.microsoft.com/office/drawing/2014/main" id="{82900965-8F12-7077-C68A-E71E5832D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6521" y="1873516"/>
            <a:ext cx="3572329" cy="238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1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A08E-30D7-BDC0-09E2-55136BB3C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068E57B-298A-377F-EDF5-4960FBDDEC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62E9991-FD5F-7839-5350-949DA860517F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Hva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er CRPD?</a:t>
            </a: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27F9F88-322D-FA20-5FBF-BC1F7650B6C7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C 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Konvensjon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(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avtale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mellom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flere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land)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Rettigheter</a:t>
            </a:r>
            <a:endParaRPr lang="en-US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Mennesker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Funksjonsvariasjoner</a:t>
            </a: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10" name="Grafikk 4">
            <a:extLst>
              <a:ext uri="{FF2B5EF4-FFF2-40B4-BE49-F238E27FC236}">
                <a16:creationId xmlns:a16="http://schemas.microsoft.com/office/drawing/2014/main" id="{D2FCB5C6-3EBF-7B3B-A324-D9DCD234B5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286341" y="1544788"/>
            <a:ext cx="2890684" cy="241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3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9CAE4-3D7E-D9AF-FB28-49D208D60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74B8D77-EB09-5793-B20C-EF0CB5B8B9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0FC2AB9D-B75F-A2CD-28C5-7921B5C1670F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Hvorfor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CRPD?</a:t>
            </a: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7649D56B-F108-BFA1-CC94-DF0CFB875AFC}"/>
              </a:ext>
            </a:extLst>
          </p:cNvPr>
          <p:cNvSpPr/>
          <p:nvPr/>
        </p:nvSpPr>
        <p:spPr>
          <a:xfrm>
            <a:off x="1340000" y="1456243"/>
            <a:ext cx="7019542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10" name="Grafikk 4">
            <a:extLst>
              <a:ext uri="{FF2B5EF4-FFF2-40B4-BE49-F238E27FC236}">
                <a16:creationId xmlns:a16="http://schemas.microsoft.com/office/drawing/2014/main" id="{B6C38FB8-0D9A-2859-729E-AB4D7CA3B7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080000">
            <a:off x="6241347" y="1251518"/>
            <a:ext cx="2371823" cy="1980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445B7A-6552-BB78-AA6E-D9C390DA85A6}"/>
              </a:ext>
            </a:extLst>
          </p:cNvPr>
          <p:cNvSpPr txBox="1"/>
          <p:nvPr/>
        </p:nvSpPr>
        <p:spPr>
          <a:xfrm>
            <a:off x="398833" y="1739297"/>
            <a:ext cx="5687573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/>
              <a:t>Sikre</a:t>
            </a:r>
            <a:r>
              <a:rPr lang="en-US" sz="2800"/>
              <a:t> </a:t>
            </a:r>
            <a:r>
              <a:rPr lang="en-US" sz="2800" b="1" err="1"/>
              <a:t>menneskerettigheter</a:t>
            </a:r>
            <a:r>
              <a:rPr lang="en-US" sz="2800"/>
              <a:t> for </a:t>
            </a:r>
            <a:r>
              <a:rPr lang="en-US" sz="2800" err="1"/>
              <a:t>mennesker</a:t>
            </a:r>
            <a:r>
              <a:rPr lang="en-US" sz="2800"/>
              <a:t> med </a:t>
            </a:r>
            <a:r>
              <a:rPr lang="en-US" sz="2800" err="1"/>
              <a:t>nedsatt</a:t>
            </a:r>
            <a:r>
              <a:rPr lang="en-US" sz="2800"/>
              <a:t> </a:t>
            </a:r>
            <a:r>
              <a:rPr lang="en-US" sz="2800" err="1"/>
              <a:t>funksjonsevne</a:t>
            </a:r>
            <a:r>
              <a:rPr lang="en-US" sz="2800"/>
              <a:t>.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94123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72468-D53B-2BF2-08E3-E9A599D95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7428E522-6DCF-236E-02F6-080C9392B7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4A4DDAC0-3CB0-97B7-1F08-561CA4561EA2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Hva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er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menneskerettigheter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?</a:t>
            </a:r>
            <a:endParaRPr lang="en-US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0EF5602-00CB-B1FE-A172-D7C0FF8BFC8A}"/>
              </a:ext>
            </a:extLst>
          </p:cNvPr>
          <p:cNvSpPr/>
          <p:nvPr/>
        </p:nvSpPr>
        <p:spPr>
          <a:xfrm>
            <a:off x="1340000" y="1456243"/>
            <a:ext cx="7019542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5" name="Online Media 4" title="Hva er menneskerettigheter?">
            <a:hlinkClick r:id="" action="ppaction://noaction"/>
            <a:extLst>
              <a:ext uri="{FF2B5EF4-FFF2-40B4-BE49-F238E27FC236}">
                <a16:creationId xmlns:a16="http://schemas.microsoft.com/office/drawing/2014/main" id="{53BF9A04-1FE8-3768-D28C-974472F8522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986720" y="323851"/>
            <a:ext cx="7551561" cy="434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283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5C009-1988-E5AE-5F71-9531BC7CA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2B2CACBF-BDB0-FF33-AE44-E216F5E5BC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B5A52947-BB51-3D77-A2B5-259EB45847F4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Hva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er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nedsatt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funksjonsevne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?</a:t>
            </a:r>
            <a:endParaRPr lang="en-US"/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F2E0E25E-68E6-761F-37B2-25C02193BAC0}"/>
              </a:ext>
            </a:extLst>
          </p:cNvPr>
          <p:cNvSpPr/>
          <p:nvPr/>
        </p:nvSpPr>
        <p:spPr>
          <a:xfrm>
            <a:off x="1340000" y="1456243"/>
            <a:ext cx="7019542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3" name="Online Media 2" title="CRPD nettverk">
            <a:hlinkClick r:id="" action="ppaction://noaction"/>
            <a:extLst>
              <a:ext uri="{FF2B5EF4-FFF2-40B4-BE49-F238E27FC236}">
                <a16:creationId xmlns:a16="http://schemas.microsoft.com/office/drawing/2014/main" id="{BAB6FF58-345E-5E69-7DB7-EC75A51B632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930275" y="514350"/>
            <a:ext cx="728345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00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15FE3-B4DE-004C-7A94-4E1A5925E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56489DE5-906C-2472-7700-FC5B3EE76A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https://images.pexels.com/photos/7661590/pexels-photo-7661590.jpeg?auto=compress&amp;cs=tinysrgb&amp;w=1080">
            <a:extLst>
              <a:ext uri="{FF2B5EF4-FFF2-40B4-BE49-F238E27FC236}">
                <a16:creationId xmlns:a16="http://schemas.microsoft.com/office/drawing/2014/main" id="{668F97D8-2824-9D87-62F0-BB27575FD9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667" r="16667"/>
          <a:stretch/>
        </p:blipFill>
        <p:spPr>
          <a:xfrm>
            <a:off x="239128" y="1028700"/>
            <a:ext cx="3296653" cy="3296653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2BE578DE-DEC0-3476-E92D-DFCB3E93CE8D}"/>
              </a:ext>
            </a:extLst>
          </p:cNvPr>
          <p:cNvSpPr/>
          <p:nvPr/>
        </p:nvSpPr>
        <p:spPr>
          <a:xfrm>
            <a:off x="3624514" y="1532640"/>
            <a:ext cx="5062286" cy="148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88889"/>
              </a:lnSpc>
              <a:spcBef>
                <a:spcPts val="375"/>
              </a:spcBef>
            </a:pP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Hva</a:t>
            </a:r>
            <a:r>
              <a:rPr lang="en-US" sz="40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 er </a:t>
            </a: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sz="40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0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funksjonsnedsettelse</a:t>
            </a:r>
            <a:r>
              <a:rPr lang="en-US" sz="40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?</a:t>
            </a:r>
          </a:p>
          <a:p>
            <a:pPr algn="ctr">
              <a:lnSpc>
                <a:spcPct val="88889"/>
              </a:lnSpc>
              <a:spcBef>
                <a:spcPts val="375"/>
              </a:spcBef>
            </a:pPr>
            <a:endParaRPr lang="en-US" sz="40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88889"/>
              </a:lnSpc>
              <a:spcBef>
                <a:spcPts val="375"/>
              </a:spcBef>
            </a:pPr>
            <a:r>
              <a:rPr lang="en-US" sz="4000">
                <a:solidFill>
                  <a:srgbClr val="020202"/>
                </a:solidFill>
                <a:ea typeface="+mn-lt"/>
                <a:cs typeface="+mn-lt"/>
                <a:hlinkClick r:id="rId5"/>
              </a:rPr>
              <a:t>Kort fortalt - Livsmestring - NRK TV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63A95A-8587-5E8F-AB57-93F42865C5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605" y="1030204"/>
            <a:ext cx="3480739" cy="329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1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19398-737B-37B3-AD6E-E360C2139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F10BDF71-6159-553C-8881-A16FA0F738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DDF7031-7E9B-951A-B65D-59FD255F36EB}"/>
              </a:ext>
            </a:extLst>
          </p:cNvPr>
          <p:cNvSpPr/>
          <p:nvPr/>
        </p:nvSpPr>
        <p:spPr>
          <a:xfrm>
            <a:off x="2948666" y="931583"/>
            <a:ext cx="2408983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2400" b="1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4DB6067A-5C13-B4AA-BE73-BB9336830013}"/>
              </a:ext>
            </a:extLst>
          </p:cNvPr>
          <p:cNvSpPr/>
          <p:nvPr/>
        </p:nvSpPr>
        <p:spPr>
          <a:xfrm>
            <a:off x="1340000" y="1456243"/>
            <a:ext cx="7019542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F80592-797C-C830-2A9D-D0A8BC1A0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974" y="331610"/>
            <a:ext cx="4325054" cy="448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989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A73F4-2ECE-E530-138D-A7E892713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8181750C-1BC3-2835-CCEC-FE4131D7F9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85389985-837A-E97C-3FDE-978C59241FDE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PRINSIPPER HJELPER OSS MED:</a:t>
            </a:r>
          </a:p>
          <a:p>
            <a:pPr marL="0" indent="0">
              <a:buNone/>
            </a:pPr>
            <a:endParaRPr lang="en-US" sz="2400" b="1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773768F8-B8C7-B8F7-9312-E2B41D5FB70C}"/>
              </a:ext>
            </a:extLst>
          </p:cNvPr>
          <p:cNvSpPr/>
          <p:nvPr/>
        </p:nvSpPr>
        <p:spPr>
          <a:xfrm>
            <a:off x="718805" y="1120141"/>
            <a:ext cx="6621691" cy="3551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 dirty="0">
              <a:solidFill>
                <a:srgbClr val="020202"/>
              </a:solidFill>
              <a:ea typeface="PingFang SC"/>
            </a:endParaRPr>
          </a:p>
          <a:p>
            <a:pPr>
              <a:lnSpc>
                <a:spcPct val="200000"/>
              </a:lnSpc>
              <a:spcBef>
                <a:spcPts val="375"/>
              </a:spcBef>
            </a:pPr>
            <a:r>
              <a:rPr lang="en-US" b="1" dirty="0">
                <a:solidFill>
                  <a:srgbClr val="020202"/>
                </a:solidFill>
                <a:ea typeface="PingFang SC"/>
              </a:rPr>
              <a:t>                  å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 vise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vei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–  “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jeg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skal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være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ærlig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”</a:t>
            </a:r>
          </a:p>
          <a:p>
            <a:pPr>
              <a:lnSpc>
                <a:spcPct val="200000"/>
              </a:lnSpc>
              <a:spcBef>
                <a:spcPts val="375"/>
              </a:spcBef>
            </a:pPr>
            <a:r>
              <a:rPr lang="en-US" sz="2000" b="1" dirty="0">
                <a:solidFill>
                  <a:srgbClr val="020202"/>
                </a:solidFill>
                <a:ea typeface="PingFang SC"/>
              </a:rPr>
              <a:t>                å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bygge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hvem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vi er – “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jeg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jukser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ikke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” </a:t>
            </a:r>
          </a:p>
          <a:p>
            <a:pPr>
              <a:lnSpc>
                <a:spcPct val="124444"/>
              </a:lnSpc>
              <a:spcBef>
                <a:spcPts val="375"/>
              </a:spcBef>
            </a:pPr>
            <a:r>
              <a:rPr lang="en-US" sz="3200" b="1" dirty="0">
                <a:solidFill>
                  <a:srgbClr val="020202"/>
                </a:solidFill>
                <a:ea typeface="PingFang SC"/>
              </a:rPr>
              <a:t>          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å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følge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det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som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er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viktig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– “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jeg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står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opp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for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venner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”</a:t>
            </a:r>
          </a:p>
          <a:p>
            <a:pPr>
              <a:lnSpc>
                <a:spcPct val="124444"/>
              </a:lnSpc>
              <a:spcBef>
                <a:spcPts val="375"/>
              </a:spcBef>
            </a:pPr>
            <a:r>
              <a:rPr lang="en-US" sz="3200" b="1" dirty="0">
                <a:solidFill>
                  <a:srgbClr val="020202"/>
                </a:solidFill>
                <a:ea typeface="PingFang SC"/>
              </a:rPr>
              <a:t>          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å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bry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oss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 om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andre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– “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jeg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 er </a:t>
            </a:r>
            <a:r>
              <a:rPr lang="en-US" sz="2000" b="1" dirty="0" err="1">
                <a:solidFill>
                  <a:srgbClr val="020202"/>
                </a:solidFill>
                <a:ea typeface="PingFang SC"/>
              </a:rPr>
              <a:t>snill</a:t>
            </a:r>
            <a:r>
              <a:rPr lang="en-US" sz="2000" b="1" dirty="0">
                <a:solidFill>
                  <a:srgbClr val="020202"/>
                </a:solidFill>
                <a:ea typeface="PingFang SC"/>
              </a:rPr>
              <a:t>”</a:t>
            </a: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 dirty="0">
              <a:solidFill>
                <a:srgbClr val="020202"/>
              </a:solidFill>
              <a:ea typeface="PingFang SC"/>
            </a:endParaRP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 dirty="0">
              <a:solidFill>
                <a:srgbClr val="020202"/>
              </a:solidFill>
              <a:ea typeface="PingFang SC"/>
            </a:endParaRP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 dirty="0">
              <a:solidFill>
                <a:srgbClr val="020202"/>
              </a:solidFill>
              <a:ea typeface="PingFang SC"/>
            </a:endParaRP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 dirty="0">
              <a:solidFill>
                <a:srgbClr val="020202"/>
              </a:solidFill>
              <a:ea typeface="PingFang SC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37965E5-68B4-6565-E568-0BAC32771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18805" y="2907031"/>
            <a:ext cx="627822" cy="687614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DA81828-693E-FD2D-434F-53EF4F3E3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227" y="1565103"/>
            <a:ext cx="617400" cy="594295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D8621A0-AB3E-7D7F-B288-67AD83A2F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630" y="2159398"/>
            <a:ext cx="935750" cy="817645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473C45E6-31E6-96AA-B23A-0D1492033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18805" y="3736915"/>
            <a:ext cx="627822" cy="57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54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8674CA-46F7-8762-F550-ADFF1AA24497}"/>
              </a:ext>
            </a:extLst>
          </p:cNvPr>
          <p:cNvSpPr txBox="1"/>
          <p:nvPr/>
        </p:nvSpPr>
        <p:spPr>
          <a:xfrm>
            <a:off x="2573069" y="324715"/>
            <a:ext cx="551885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 dirty="0"/>
              <a:t>DE 8 PRINSIPPENE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595B9FC-E92E-E26D-F75B-5991B9B1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77" y="1108413"/>
            <a:ext cx="2195004" cy="1463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C2559426-C8F4-8493-91AC-03A3B3FE8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871" y="1098739"/>
            <a:ext cx="2117614" cy="14730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561A5A0F-6721-A309-A853-D418DDA35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0877" y="1108413"/>
            <a:ext cx="2117614" cy="14730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68618A42-01E7-17F1-715F-63A7893F5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5881" y="1098738"/>
            <a:ext cx="2117616" cy="14826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6795C703-705A-4465-E991-506827FCE7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477" y="2912586"/>
            <a:ext cx="2195004" cy="1463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2B2AA085-B726-584D-FA5B-BF113CAD21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5871" y="2898958"/>
            <a:ext cx="2117614" cy="14730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3D3E6722-398A-D67B-524D-953ADB78C2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0876" y="2898958"/>
            <a:ext cx="2117615" cy="14730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C98E9FA0-980B-D98C-2D0E-E4825C0421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5882" y="2898959"/>
            <a:ext cx="2117614" cy="14730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3138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1: SELVBESTEMMELSE</a:t>
            </a: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/>
          <p:cNvSpPr/>
          <p:nvPr/>
        </p:nvSpPr>
        <p:spPr>
          <a:xfrm>
            <a:off x="718805" y="1456243"/>
            <a:ext cx="5091546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  <a:p>
            <a:pPr algn="ctr">
              <a:lnSpc>
                <a:spcPct val="124444"/>
              </a:lnSpc>
              <a:spcBef>
                <a:spcPts val="375"/>
              </a:spcBef>
            </a:pPr>
            <a:r>
              <a:rPr lang="en-US" b="1">
                <a:solidFill>
                  <a:srgbClr val="020202"/>
                </a:solidFill>
                <a:ea typeface="PingFang SC"/>
              </a:rPr>
              <a:t>ALLE SKAL BESTEMME OVER EGET LIV</a:t>
            </a:r>
          </a:p>
          <a:p>
            <a:pPr algn="ctr"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  <a:p>
            <a:pPr algn="ctr">
              <a:lnSpc>
                <a:spcPct val="124444"/>
              </a:lnSpc>
              <a:spcBef>
                <a:spcPts val="375"/>
              </a:spcBef>
            </a:pPr>
            <a:r>
              <a:rPr lang="en-US" b="1">
                <a:solidFill>
                  <a:srgbClr val="020202"/>
                </a:solidFill>
                <a:ea typeface="PingFang SC"/>
              </a:rPr>
              <a:t>INGEN SKAL BESTEMME HVA ANDRE SKAL GJØRE.</a:t>
            </a:r>
          </a:p>
          <a:p>
            <a:pPr algn="ctr"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  <a:p>
            <a:pPr algn="ctr">
              <a:lnSpc>
                <a:spcPct val="124444"/>
              </a:lnSpc>
              <a:spcBef>
                <a:spcPts val="375"/>
              </a:spcBef>
            </a:pPr>
            <a:r>
              <a:rPr lang="en-US" b="1">
                <a:solidFill>
                  <a:srgbClr val="020202"/>
                </a:solidFill>
                <a:ea typeface="PingFang SC"/>
              </a:rPr>
              <a:t> </a:t>
            </a:r>
            <a:r>
              <a:rPr lang="en-US">
                <a:solidFill>
                  <a:srgbClr val="020202"/>
                </a:solidFill>
                <a:ea typeface="PingFang SC"/>
              </a:rPr>
              <a:t>INGEN SKAL BESTEMME HVOR ANDRE SKAL BO 🏠</a:t>
            </a:r>
            <a:endParaRPr lang="en-US"/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D3FA955-1998-3807-D5E5-008A7ADAE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9673" y="1840082"/>
            <a:ext cx="2195004" cy="1463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4B1B1-C032-8F0D-58BC-B674C00A7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59BC1AB6-9FC5-D4C9-6E3B-31913FB520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200" y="34758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A0D96C15-E352-21A9-19EB-645FE0926027}"/>
              </a:ext>
            </a:extLst>
          </p:cNvPr>
          <p:cNvSpPr/>
          <p:nvPr/>
        </p:nvSpPr>
        <p:spPr>
          <a:xfrm>
            <a:off x="1363980" y="690196"/>
            <a:ext cx="5943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2: INGEN SKAL DISKRIMINERES </a:t>
            </a:r>
            <a:endParaRPr lang="en-US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4CFE032-2D2C-B1A4-350E-4F5AB9A8EC88}"/>
              </a:ext>
            </a:extLst>
          </p:cNvPr>
          <p:cNvSpPr/>
          <p:nvPr/>
        </p:nvSpPr>
        <p:spPr>
          <a:xfrm>
            <a:off x="1478280" y="1310680"/>
            <a:ext cx="7741920" cy="54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/>
          </a:p>
          <a:p>
            <a:endParaRPr lang="en-US" sz="110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>
              <a:solidFill>
                <a:srgbClr val="02020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68206D-A824-A010-5688-C0C3AC090A40}"/>
              </a:ext>
            </a:extLst>
          </p:cNvPr>
          <p:cNvSpPr txBox="1"/>
          <p:nvPr/>
        </p:nvSpPr>
        <p:spPr>
          <a:xfrm>
            <a:off x="833567" y="1847497"/>
            <a:ext cx="527217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INGEN SKAL BEHANDLES ANERLEDES FORDI DE HAR EN FUNKSJONSNEDSETTELSE</a:t>
            </a:r>
          </a:p>
          <a:p>
            <a:pPr algn="ctr"/>
            <a:endParaRPr lang="en-US" b="1"/>
          </a:p>
          <a:p>
            <a:pPr algn="ctr"/>
            <a:endParaRPr lang="en-US" b="1"/>
          </a:p>
          <a:p>
            <a:pPr algn="ctr"/>
            <a:r>
              <a:rPr lang="en-US"/>
              <a:t>NÅR KAN NOEN BLI BEHANDLET ANERLEDES ENN ANDRE?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0535C38-558F-B52F-A3A1-4973DEF8E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162" y="1967430"/>
            <a:ext cx="2117614" cy="14730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3821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42A6D-E32B-0970-34D7-0A4193DD1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1198882-8790-903C-BBF8-833A797391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7B7900F-694A-010B-E85C-EEFED7B1ECD2}"/>
              </a:ext>
            </a:extLst>
          </p:cNvPr>
          <p:cNvSpPr/>
          <p:nvPr/>
        </p:nvSpPr>
        <p:spPr>
          <a:xfrm>
            <a:off x="1409700" y="815378"/>
            <a:ext cx="72771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3: DELTAKELSE OG INKLUDERING</a:t>
            </a:r>
            <a:endParaRPr lang="en-US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D0AF3AE-114E-411B-DA70-B172D3CD18A8}"/>
              </a:ext>
            </a:extLst>
          </p:cNvPr>
          <p:cNvSpPr/>
          <p:nvPr/>
        </p:nvSpPr>
        <p:spPr>
          <a:xfrm>
            <a:off x="1409700" y="1287078"/>
            <a:ext cx="4809877" cy="2446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/>
          </a:p>
          <a:p>
            <a:endParaRPr lang="en-US"/>
          </a:p>
          <a:p>
            <a:pPr algn="ctr"/>
            <a:r>
              <a:rPr lang="en-US" b="1">
                <a:solidFill>
                  <a:srgbClr val="000000"/>
                </a:solidFill>
                <a:latin typeface="PingFang SC"/>
                <a:cs typeface="Segoe UI"/>
              </a:rPr>
              <a:t>ALLE SKAL VÆRE MED PÅ DET SOM SKJER I SAMFUNNET.</a:t>
            </a:r>
          </a:p>
          <a:p>
            <a:pPr algn="ctr"/>
            <a:endParaRPr lang="en-US">
              <a:solidFill>
                <a:srgbClr val="000000"/>
              </a:solidFill>
              <a:latin typeface="PingFang SC"/>
              <a:cs typeface="Segoe UI"/>
            </a:endParaRPr>
          </a:p>
          <a:p>
            <a:pPr algn="ctr"/>
            <a:r>
              <a:rPr lang="en-US">
                <a:solidFill>
                  <a:srgbClr val="000000"/>
                </a:solidFill>
                <a:latin typeface="PingFang SC"/>
                <a:cs typeface="Segoe UI"/>
              </a:rPr>
              <a:t>ER DET SÅNN?</a:t>
            </a: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sz="1350" b="1">
              <a:solidFill>
                <a:srgbClr val="020202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5AFCA94-FD80-E355-AC06-088CA48E8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577" y="1835244"/>
            <a:ext cx="2117614" cy="14730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9837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470CE-DB43-044C-4535-09D701C20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7AB2CF9-84D1-277E-233C-247E82AC29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1250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5C5DAA99-FA55-55DD-02DB-CB8CD39BBD07}"/>
              </a:ext>
            </a:extLst>
          </p:cNvPr>
          <p:cNvSpPr/>
          <p:nvPr/>
        </p:nvSpPr>
        <p:spPr>
          <a:xfrm>
            <a:off x="1411014" y="1050548"/>
            <a:ext cx="7078717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4: RESPEKT FOR FORSKJELLER</a:t>
            </a:r>
            <a:endParaRPr lang="en-US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E3C4DBE-E8B4-F423-8511-CC7DBBBA5256}"/>
              </a:ext>
            </a:extLst>
          </p:cNvPr>
          <p:cNvSpPr/>
          <p:nvPr/>
        </p:nvSpPr>
        <p:spPr>
          <a:xfrm>
            <a:off x="1489841" y="1600199"/>
            <a:ext cx="4041286" cy="3006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200000"/>
              </a:lnSpc>
            </a:pPr>
            <a:r>
              <a:rPr lang="en-US" b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MENNESKER ER ULIKE, OG DET ER NORMALT OG VERDIFULLT.</a:t>
            </a:r>
            <a:endParaRPr lang="en-US" b="1">
              <a:solidFill>
                <a:srgbClr val="38383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ER DET NOEN SOM IKKE FÅR LOV TIL Å VÆRE SEG SELV?</a:t>
            </a:r>
          </a:p>
          <a:p>
            <a:pPr algn="ctr"/>
            <a:endParaRPr lang="en-US">
              <a:solidFill>
                <a:srgbClr val="000000"/>
              </a:solidFill>
              <a:latin typeface="PingFang SC"/>
              <a:ea typeface="PingFang SC"/>
              <a:cs typeface="Segoe UI"/>
            </a:endParaRPr>
          </a:p>
          <a:p>
            <a:pPr marL="0" indent="0">
              <a:buNone/>
            </a:pPr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sz="1350" b="1">
              <a:solidFill>
                <a:srgbClr val="020202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7AC7802-D7A5-56E8-7975-8BBB29E1D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115" y="1942907"/>
            <a:ext cx="2117616" cy="14826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3114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FFB3E-D41D-62FA-9508-4E2ED3649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483AB01-BD6B-CF42-79F8-7CCFDED0EE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25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9346827-ABB7-235E-7520-F471DCBA97B1}"/>
              </a:ext>
            </a:extLst>
          </p:cNvPr>
          <p:cNvSpPr/>
          <p:nvPr/>
        </p:nvSpPr>
        <p:spPr>
          <a:xfrm>
            <a:off x="1424940" y="865416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5: LIKE MULIGHETER</a:t>
            </a:r>
            <a:endParaRPr lang="en-US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6AAAC29-1EC9-8B30-6893-ED4BC4C209EF}"/>
              </a:ext>
            </a:extLst>
          </p:cNvPr>
          <p:cNvSpPr/>
          <p:nvPr/>
        </p:nvSpPr>
        <p:spPr>
          <a:xfrm>
            <a:off x="1424940" y="1687868"/>
            <a:ext cx="3840380" cy="2053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200000"/>
              </a:lnSpc>
            </a:pPr>
            <a:r>
              <a:rPr lang="en-US" b="1">
                <a:solidFill>
                  <a:srgbClr val="383838"/>
                </a:solidFill>
                <a:latin typeface="Segoe UI"/>
                <a:cs typeface="Segoe UI"/>
              </a:rPr>
              <a:t>ALLE SKAL HA MULIGHETER TIL Å LYKKES, LÆRE, ARBEIDE OG DELTA.</a:t>
            </a:r>
          </a:p>
          <a:p>
            <a:pPr algn="ctr">
              <a:lnSpc>
                <a:spcPct val="200000"/>
              </a:lnSpc>
            </a:pPr>
            <a:r>
              <a:rPr lang="en-US">
                <a:solidFill>
                  <a:srgbClr val="383838"/>
                </a:solidFill>
                <a:latin typeface="Segoe UI"/>
                <a:ea typeface="PingFang SC"/>
                <a:cs typeface="Segoe UI"/>
              </a:rPr>
              <a:t>ER DET SÅNN?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US">
              <a:solidFill>
                <a:srgbClr val="383838"/>
              </a:solidFill>
              <a:latin typeface="Segoe UI"/>
              <a:cs typeface="Segoe UI"/>
            </a:endParaRPr>
          </a:p>
          <a:p>
            <a:pPr algn="ctr">
              <a:lnSpc>
                <a:spcPct val="200000"/>
              </a:lnSpc>
            </a:pPr>
            <a:endParaRPr lang="en-US">
              <a:solidFill>
                <a:srgbClr val="383838"/>
              </a:solidFill>
              <a:latin typeface="Segoe UI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sz="1350" b="1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35C5D946-8F4E-F06D-1830-EE57E9F3A890}"/>
              </a:ext>
            </a:extLst>
          </p:cNvPr>
          <p:cNvSpPr/>
          <p:nvPr/>
        </p:nvSpPr>
        <p:spPr>
          <a:xfrm>
            <a:off x="3886200" y="1885325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>
              <a:solidFill>
                <a:srgbClr val="383838"/>
              </a:solidFill>
              <a:ea typeface="PingFang SC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4298887-F2DE-B4D7-25BE-CA95B4EA3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540" y="1982975"/>
            <a:ext cx="2195004" cy="1463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7546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00119-5C1A-6D85-C43D-B0E8C9F73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B381B65-9EFF-DACB-9198-31F675130D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9E29CB1-263E-0DBD-AF36-527A53CADE25}"/>
              </a:ext>
            </a:extLst>
          </p:cNvPr>
          <p:cNvSpPr/>
          <p:nvPr/>
        </p:nvSpPr>
        <p:spPr>
          <a:xfrm>
            <a:off x="1394460" y="550957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6: TILGJENGELIGHET</a:t>
            </a:r>
            <a:endParaRPr lang="nb-NO" sz="24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endParaRPr lang="en-US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887FB5E-E50B-FF9E-BC8E-19D92717E2E4}"/>
              </a:ext>
            </a:extLst>
          </p:cNvPr>
          <p:cNvSpPr/>
          <p:nvPr/>
        </p:nvSpPr>
        <p:spPr>
          <a:xfrm>
            <a:off x="1814543" y="1296424"/>
            <a:ext cx="4154426" cy="2822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/>
          </a:p>
          <a:p>
            <a:pPr algn="ctr"/>
            <a:r>
              <a:rPr lang="en-US" b="1">
                <a:solidFill>
                  <a:srgbClr val="020202"/>
                </a:solidFill>
                <a:latin typeface="Segoe UI"/>
                <a:cs typeface="Segoe UI"/>
              </a:rPr>
              <a:t>SAMFUNNET SKAL VÆRE SLIK AT ALLE KAN BRUKE DET.</a:t>
            </a:r>
          </a:p>
          <a:p>
            <a:pPr algn="ctr"/>
            <a:endParaRPr lang="en-US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algn="ctr"/>
            <a:r>
              <a:rPr lang="en-US" b="1">
                <a:solidFill>
                  <a:srgbClr val="020202"/>
                </a:solidFill>
                <a:latin typeface="Segoe UI"/>
                <a:cs typeface="Segoe UI"/>
              </a:rPr>
              <a:t>BYGNINGER, UTEOMRÅDER OG TRANSPORTMIDLER, PRODUKTER OG TJENESTER</a:t>
            </a:r>
          </a:p>
          <a:p>
            <a:pPr algn="ctr"/>
            <a:endParaRPr lang="en-US" b="1">
              <a:solidFill>
                <a:srgbClr val="020202"/>
              </a:solidFill>
              <a:latin typeface="Segoe UI"/>
              <a:cs typeface="Segoe UI"/>
            </a:endParaRPr>
          </a:p>
          <a:p>
            <a:pPr algn="ctr"/>
            <a:r>
              <a:rPr lang="en-US">
                <a:solidFill>
                  <a:srgbClr val="020202"/>
                </a:solidFill>
                <a:latin typeface="Segoe UI"/>
                <a:cs typeface="Segoe UI"/>
              </a:rPr>
              <a:t>ER DET NOEN STEDER DETTE IKKE ER MULIG?</a:t>
            </a:r>
          </a:p>
          <a:p>
            <a:pPr algn="ctr"/>
            <a:endParaRPr lang="en-US" b="1">
              <a:solidFill>
                <a:srgbClr val="020202"/>
              </a:solidFill>
              <a:latin typeface="Segoe UI"/>
              <a:cs typeface="Segoe UI"/>
            </a:endParaRPr>
          </a:p>
          <a:p>
            <a:pPr algn="ctr"/>
            <a:endParaRPr lang="en-US" b="1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sz="1350" b="1">
              <a:solidFill>
                <a:srgbClr val="020202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0C89AD5-0113-E262-0D69-1A8D31F8E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677" y="1893118"/>
            <a:ext cx="2117614" cy="14730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9585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5D421-1279-4A6D-33AD-84C3EE2FA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2AFD4A9B-8A01-F8C2-AD69-1F98682CF9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DE3A364-B6BC-9557-43CF-EF1751CB44BE}"/>
              </a:ext>
            </a:extLst>
          </p:cNvPr>
          <p:cNvSpPr/>
          <p:nvPr/>
        </p:nvSpPr>
        <p:spPr>
          <a:xfrm>
            <a:off x="1394460" y="550957"/>
            <a:ext cx="8618883" cy="383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7: LIKESTILLING MELLOM KVINNER OG MENN</a:t>
            </a:r>
            <a:endParaRPr lang="nb-NO" sz="24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endParaRPr lang="en-US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F10018E3-3AC1-0333-07D5-499F2FD8F669}"/>
              </a:ext>
            </a:extLst>
          </p:cNvPr>
          <p:cNvSpPr/>
          <p:nvPr/>
        </p:nvSpPr>
        <p:spPr>
          <a:xfrm>
            <a:off x="1501140" y="1370816"/>
            <a:ext cx="4211210" cy="229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/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>
              <a:solidFill>
                <a:srgbClr val="02020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97F69-1E55-E7ED-5751-EB44A4CCAEF3}"/>
              </a:ext>
            </a:extLst>
          </p:cNvPr>
          <p:cNvSpPr txBox="1"/>
          <p:nvPr/>
        </p:nvSpPr>
        <p:spPr>
          <a:xfrm>
            <a:off x="837881" y="1551503"/>
            <a:ext cx="5300211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KVINNER OG MENN MED FUNKSJONSNEDSETTELSER SKAL HA DE SAMME RETTIGHETENE OG MULIGHETENE OG SKAL</a:t>
            </a:r>
            <a:endParaRPr lang="en-US" sz="1100" b="1">
              <a:latin typeface="Segoe UI"/>
              <a:cs typeface="Segoe UI"/>
            </a:endParaRPr>
          </a:p>
          <a:p>
            <a:pPr algn="ctr"/>
            <a:r>
              <a:rPr lang="en-US" b="1"/>
              <a:t> BEHANDLES LIKT</a:t>
            </a:r>
          </a:p>
          <a:p>
            <a:pPr algn="ctr"/>
            <a:endParaRPr lang="en-US" b="1"/>
          </a:p>
          <a:p>
            <a:pPr algn="ctr"/>
            <a:r>
              <a:rPr lang="en-US"/>
              <a:t>ER DET SÅNN?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00EC285-C555-ED56-134A-2F328013D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1576" y="1832818"/>
            <a:ext cx="2117615" cy="14730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2853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23931-4019-26B3-21BC-97332F759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483299BA-5661-4E11-F453-C0020CF03A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83D132DC-639B-1F36-0EBF-561E7DBFB60A}"/>
              </a:ext>
            </a:extLst>
          </p:cNvPr>
          <p:cNvSpPr/>
          <p:nvPr/>
        </p:nvSpPr>
        <p:spPr>
          <a:xfrm>
            <a:off x="1394460" y="550957"/>
            <a:ext cx="6573078" cy="375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8: RESPEKT FOR UTVIKLINGSMULIGHETENE OG IDENTITETEN TIL BARN</a:t>
            </a:r>
            <a:endParaRPr lang="en-US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b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C5D38132-85BF-5C26-49F3-710BC9C5BEE2}"/>
              </a:ext>
            </a:extLst>
          </p:cNvPr>
          <p:cNvSpPr/>
          <p:nvPr/>
        </p:nvSpPr>
        <p:spPr>
          <a:xfrm>
            <a:off x="1501140" y="1470207"/>
            <a:ext cx="4360297" cy="219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200000"/>
              </a:lnSpc>
            </a:pPr>
            <a:r>
              <a:rPr lang="en-US" b="1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BARN MED FUNKSJONSNEDSETTELSER SKLA FÅ UTVILKE SEG, BLI HØRT OG VÆRE SEG SELV.</a:t>
            </a:r>
            <a:endParaRPr lang="en-US"/>
          </a:p>
          <a:p>
            <a:pPr algn="ctr">
              <a:lnSpc>
                <a:spcPct val="200000"/>
              </a:lnSpc>
            </a:pPr>
            <a:endParaRPr lang="en-US">
              <a:solidFill>
                <a:srgbClr val="383838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200000"/>
              </a:lnSpc>
            </a:pPr>
            <a:r>
              <a:rPr lang="en-US">
                <a:solidFill>
                  <a:srgbClr val="383838"/>
                </a:solidFill>
                <a:latin typeface="Calibri"/>
                <a:ea typeface="Calibri"/>
                <a:cs typeface="Calibri"/>
              </a:rPr>
              <a:t>KAN DET VÆRE AT NOEN BARN IKKE FÅR DET?</a:t>
            </a:r>
          </a:p>
          <a:p>
            <a:endParaRPr lang="en-US" sz="110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buNone/>
            </a:pPr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sz="1350" b="1">
              <a:solidFill>
                <a:srgbClr val="020202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75BFF4A-D8E1-3676-0175-8CF89A437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911" y="1832327"/>
            <a:ext cx="2117614" cy="14730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0629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46BE1-11E8-15A8-DB5A-2F0E93836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B0AD87C-7E61-4F02-6196-1D9CD54B36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4FE1720-32DD-6FCA-CFEF-11DE023E5AED}"/>
              </a:ext>
            </a:extLst>
          </p:cNvPr>
          <p:cNvSpPr/>
          <p:nvPr/>
        </p:nvSpPr>
        <p:spPr>
          <a:xfrm>
            <a:off x="3886200" y="624879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b="1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AB12200-6440-C9BE-195B-451B3E5A54B4}"/>
              </a:ext>
            </a:extLst>
          </p:cNvPr>
          <p:cNvSpPr/>
          <p:nvPr/>
        </p:nvSpPr>
        <p:spPr>
          <a:xfrm>
            <a:off x="3886200" y="1716473"/>
            <a:ext cx="4498676" cy="2250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br>
              <a:rPr lang="en-US"/>
            </a:br>
            <a:endParaRPr lang="en-US" sz="1400">
              <a:latin typeface="Calibri"/>
              <a:ea typeface="Calibri"/>
              <a:cs typeface="Calibri"/>
            </a:endParaRPr>
          </a:p>
          <a:p>
            <a:pPr algn="just"/>
            <a:endParaRPr lang="en-US" sz="140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n-US"/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ECE528B4-A516-21EA-3252-A4731A7ECF8B}"/>
              </a:ext>
            </a:extLst>
          </p:cNvPr>
          <p:cNvSpPr/>
          <p:nvPr/>
        </p:nvSpPr>
        <p:spPr>
          <a:xfrm>
            <a:off x="3886200" y="1885325"/>
            <a:ext cx="4800600" cy="19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>
              <a:solidFill>
                <a:srgbClr val="383838"/>
              </a:solidFill>
              <a:ea typeface="PingFang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D19F08-99EE-7921-1826-D5704FA81C56}"/>
              </a:ext>
            </a:extLst>
          </p:cNvPr>
          <p:cNvSpPr txBox="1"/>
          <p:nvPr/>
        </p:nvSpPr>
        <p:spPr>
          <a:xfrm>
            <a:off x="1324917" y="331229"/>
            <a:ext cx="52893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PRINSIPPENE KORT OPPSUMMERT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1EF424-6B58-7D39-2F98-B653C8FB99B2}"/>
              </a:ext>
            </a:extLst>
          </p:cNvPr>
          <p:cNvSpPr txBox="1"/>
          <p:nvPr/>
        </p:nvSpPr>
        <p:spPr>
          <a:xfrm>
            <a:off x="1417942" y="1298065"/>
            <a:ext cx="4227255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en-US" b="1">
                <a:latin typeface="Segoe UI"/>
                <a:cs typeface="Segoe UI"/>
              </a:rPr>
              <a:t>Jeg </a:t>
            </a:r>
            <a:r>
              <a:rPr lang="en-US" b="1" err="1">
                <a:latin typeface="Segoe UI"/>
                <a:cs typeface="Segoe UI"/>
              </a:rPr>
              <a:t>bestemmer</a:t>
            </a:r>
            <a:r>
              <a:rPr lang="en-US" b="1">
                <a:latin typeface="Segoe UI"/>
                <a:cs typeface="Segoe UI"/>
              </a:rPr>
              <a:t> over mitt liv</a:t>
            </a:r>
            <a:endParaRPr lang="en-US"/>
          </a:p>
          <a:p>
            <a:pPr marL="228600" indent="-228600">
              <a:buAutoNum type="arabicPeriod"/>
            </a:pPr>
            <a:r>
              <a:rPr lang="en-US" b="1">
                <a:latin typeface="Segoe UI"/>
                <a:cs typeface="Segoe UI"/>
              </a:rPr>
              <a:t>Jeg </a:t>
            </a:r>
            <a:r>
              <a:rPr lang="en-US" b="1" err="1">
                <a:latin typeface="Segoe UI"/>
                <a:cs typeface="Segoe UI"/>
              </a:rPr>
              <a:t>skal</a:t>
            </a:r>
            <a:r>
              <a:rPr lang="en-US" b="1">
                <a:latin typeface="Segoe UI"/>
                <a:cs typeface="Segoe UI"/>
              </a:rPr>
              <a:t> </a:t>
            </a:r>
            <a:r>
              <a:rPr lang="en-US" b="1" err="1">
                <a:latin typeface="Segoe UI"/>
                <a:cs typeface="Segoe UI"/>
              </a:rPr>
              <a:t>ikke</a:t>
            </a:r>
            <a:r>
              <a:rPr lang="en-US" b="1">
                <a:latin typeface="Segoe UI"/>
                <a:cs typeface="Segoe UI"/>
              </a:rPr>
              <a:t> </a:t>
            </a:r>
            <a:r>
              <a:rPr lang="en-US" b="1" err="1">
                <a:latin typeface="Segoe UI"/>
                <a:cs typeface="Segoe UI"/>
              </a:rPr>
              <a:t>diskrimineres</a:t>
            </a:r>
            <a:endParaRPr lang="en-US"/>
          </a:p>
          <a:p>
            <a:pPr marL="228600" indent="-228600">
              <a:buAutoNum type="arabicPeriod"/>
            </a:pPr>
            <a:r>
              <a:rPr lang="en-US" b="1">
                <a:latin typeface="Segoe UI"/>
                <a:cs typeface="Segoe UI"/>
              </a:rPr>
              <a:t>Jeg </a:t>
            </a:r>
            <a:r>
              <a:rPr lang="en-US" b="1" err="1">
                <a:latin typeface="Segoe UI"/>
                <a:cs typeface="Segoe UI"/>
              </a:rPr>
              <a:t>skal</a:t>
            </a:r>
            <a:r>
              <a:rPr lang="en-US" b="1">
                <a:latin typeface="Segoe UI"/>
                <a:cs typeface="Segoe UI"/>
              </a:rPr>
              <a:t> </a:t>
            </a:r>
            <a:r>
              <a:rPr lang="en-US" b="1" err="1">
                <a:latin typeface="Segoe UI"/>
                <a:cs typeface="Segoe UI"/>
              </a:rPr>
              <a:t>få</a:t>
            </a:r>
            <a:r>
              <a:rPr lang="en-US" b="1">
                <a:latin typeface="Segoe UI"/>
                <a:cs typeface="Segoe UI"/>
              </a:rPr>
              <a:t> </a:t>
            </a:r>
            <a:r>
              <a:rPr lang="en-US" b="1" err="1">
                <a:latin typeface="Segoe UI"/>
                <a:cs typeface="Segoe UI"/>
              </a:rPr>
              <a:t>være</a:t>
            </a:r>
            <a:r>
              <a:rPr lang="en-US" b="1">
                <a:latin typeface="Segoe UI"/>
                <a:cs typeface="Segoe UI"/>
              </a:rPr>
              <a:t> med</a:t>
            </a:r>
            <a:endParaRPr lang="en-US"/>
          </a:p>
          <a:p>
            <a:pPr marL="228600" indent="-228600">
              <a:buAutoNum type="arabicPeriod"/>
            </a:pPr>
            <a:r>
              <a:rPr lang="en-US" b="1" err="1">
                <a:latin typeface="Segoe UI"/>
                <a:cs typeface="Segoe UI"/>
              </a:rPr>
              <a:t>Forskjellighet</a:t>
            </a:r>
            <a:r>
              <a:rPr lang="en-US" b="1">
                <a:latin typeface="Segoe UI"/>
                <a:cs typeface="Segoe UI"/>
              </a:rPr>
              <a:t> er </a:t>
            </a:r>
            <a:r>
              <a:rPr lang="en-US" b="1" err="1">
                <a:latin typeface="Segoe UI"/>
                <a:cs typeface="Segoe UI"/>
              </a:rPr>
              <a:t>normalt</a:t>
            </a:r>
            <a:endParaRPr lang="en-US"/>
          </a:p>
          <a:p>
            <a:pPr marL="228600" indent="-228600">
              <a:buAutoNum type="arabicPeriod"/>
            </a:pPr>
            <a:r>
              <a:rPr lang="en-US" b="1">
                <a:latin typeface="Segoe UI"/>
                <a:cs typeface="Segoe UI"/>
              </a:rPr>
              <a:t>Jeg </a:t>
            </a:r>
            <a:r>
              <a:rPr lang="en-US" b="1" err="1">
                <a:latin typeface="Segoe UI"/>
                <a:cs typeface="Segoe UI"/>
              </a:rPr>
              <a:t>skal</a:t>
            </a:r>
            <a:r>
              <a:rPr lang="en-US" b="1">
                <a:latin typeface="Segoe UI"/>
                <a:cs typeface="Segoe UI"/>
              </a:rPr>
              <a:t> ha like </a:t>
            </a:r>
            <a:r>
              <a:rPr lang="en-US" b="1" err="1">
                <a:latin typeface="Segoe UI"/>
                <a:cs typeface="Segoe UI"/>
              </a:rPr>
              <a:t>muligheter</a:t>
            </a:r>
            <a:endParaRPr lang="en-US"/>
          </a:p>
          <a:p>
            <a:pPr marL="228600" indent="-228600">
              <a:buAutoNum type="arabicPeriod"/>
            </a:pPr>
            <a:r>
              <a:rPr lang="en-US" b="1" err="1">
                <a:latin typeface="Segoe UI"/>
                <a:cs typeface="Segoe UI"/>
              </a:rPr>
              <a:t>Samfunnet</a:t>
            </a:r>
            <a:r>
              <a:rPr lang="en-US" b="1">
                <a:latin typeface="Segoe UI"/>
                <a:cs typeface="Segoe UI"/>
              </a:rPr>
              <a:t> </a:t>
            </a:r>
            <a:r>
              <a:rPr lang="en-US" b="1" err="1">
                <a:latin typeface="Segoe UI"/>
                <a:cs typeface="Segoe UI"/>
              </a:rPr>
              <a:t>skal</a:t>
            </a:r>
            <a:r>
              <a:rPr lang="en-US" b="1">
                <a:latin typeface="Segoe UI"/>
                <a:cs typeface="Segoe UI"/>
              </a:rPr>
              <a:t> </a:t>
            </a:r>
            <a:r>
              <a:rPr lang="en-US" b="1" err="1">
                <a:latin typeface="Segoe UI"/>
                <a:cs typeface="Segoe UI"/>
              </a:rPr>
              <a:t>være</a:t>
            </a:r>
            <a:r>
              <a:rPr lang="en-US" b="1">
                <a:latin typeface="Segoe UI"/>
                <a:cs typeface="Segoe UI"/>
              </a:rPr>
              <a:t> </a:t>
            </a:r>
            <a:r>
              <a:rPr lang="en-US" b="1" err="1">
                <a:latin typeface="Segoe UI"/>
                <a:cs typeface="Segoe UI"/>
              </a:rPr>
              <a:t>tilgjengelig</a:t>
            </a:r>
            <a:endParaRPr lang="en-US"/>
          </a:p>
          <a:p>
            <a:pPr marL="228600" indent="-228600">
              <a:buAutoNum type="arabicPeriod"/>
            </a:pPr>
            <a:r>
              <a:rPr lang="en-US" b="1" err="1">
                <a:latin typeface="Segoe UI"/>
                <a:cs typeface="Segoe UI"/>
              </a:rPr>
              <a:t>Kvinner</a:t>
            </a:r>
            <a:r>
              <a:rPr lang="en-US" b="1">
                <a:latin typeface="Segoe UI"/>
                <a:cs typeface="Segoe UI"/>
              </a:rPr>
              <a:t> </a:t>
            </a:r>
            <a:r>
              <a:rPr lang="en-US" b="1" err="1">
                <a:latin typeface="Segoe UI"/>
                <a:cs typeface="Segoe UI"/>
              </a:rPr>
              <a:t>og</a:t>
            </a:r>
            <a:r>
              <a:rPr lang="en-US" b="1">
                <a:latin typeface="Segoe UI"/>
                <a:cs typeface="Segoe UI"/>
              </a:rPr>
              <a:t> </a:t>
            </a:r>
            <a:r>
              <a:rPr lang="en-US" b="1" err="1">
                <a:latin typeface="Segoe UI"/>
                <a:cs typeface="Segoe UI"/>
              </a:rPr>
              <a:t>menn</a:t>
            </a:r>
            <a:r>
              <a:rPr lang="en-US" b="1">
                <a:latin typeface="Segoe UI"/>
                <a:cs typeface="Segoe UI"/>
              </a:rPr>
              <a:t> er like </a:t>
            </a:r>
            <a:r>
              <a:rPr lang="en-US" b="1" err="1">
                <a:latin typeface="Segoe UI"/>
                <a:cs typeface="Segoe UI"/>
              </a:rPr>
              <a:t>mye</a:t>
            </a:r>
            <a:r>
              <a:rPr lang="en-US" b="1">
                <a:latin typeface="Segoe UI"/>
                <a:cs typeface="Segoe UI"/>
              </a:rPr>
              <a:t> </a:t>
            </a:r>
            <a:r>
              <a:rPr lang="en-US" b="1" err="1">
                <a:latin typeface="Segoe UI"/>
                <a:cs typeface="Segoe UI"/>
              </a:rPr>
              <a:t>verdt</a:t>
            </a:r>
            <a:endParaRPr lang="en-US"/>
          </a:p>
          <a:p>
            <a:pPr marL="228600" indent="-228600">
              <a:buAutoNum type="arabicPeriod"/>
            </a:pPr>
            <a:r>
              <a:rPr lang="en-US" b="1">
                <a:latin typeface="Segoe UI"/>
                <a:cs typeface="Segoe UI"/>
              </a:rPr>
              <a:t>Barn </a:t>
            </a:r>
            <a:r>
              <a:rPr lang="en-US" b="1" err="1">
                <a:latin typeface="Segoe UI"/>
                <a:cs typeface="Segoe UI"/>
              </a:rPr>
              <a:t>skal</a:t>
            </a:r>
            <a:r>
              <a:rPr lang="en-US" b="1">
                <a:latin typeface="Segoe UI"/>
                <a:cs typeface="Segoe UI"/>
              </a:rPr>
              <a:t> </a:t>
            </a:r>
            <a:r>
              <a:rPr lang="en-US" b="1" err="1">
                <a:latin typeface="Segoe UI"/>
                <a:cs typeface="Segoe UI"/>
              </a:rPr>
              <a:t>høres</a:t>
            </a:r>
            <a:r>
              <a:rPr lang="en-US" b="1">
                <a:latin typeface="Segoe UI"/>
                <a:cs typeface="Segoe UI"/>
              </a:rPr>
              <a:t> </a:t>
            </a:r>
            <a:r>
              <a:rPr lang="en-US" b="1" err="1">
                <a:latin typeface="Segoe UI"/>
                <a:cs typeface="Segoe UI"/>
              </a:rPr>
              <a:t>og</a:t>
            </a:r>
            <a:r>
              <a:rPr lang="en-US" b="1">
                <a:latin typeface="Segoe UI"/>
                <a:cs typeface="Segoe UI"/>
              </a:rPr>
              <a:t> </a:t>
            </a:r>
            <a:r>
              <a:rPr lang="en-US" b="1" err="1">
                <a:latin typeface="Segoe UI"/>
                <a:cs typeface="Segoe UI"/>
              </a:rPr>
              <a:t>utvikle</a:t>
            </a:r>
            <a:r>
              <a:rPr lang="en-US" b="1">
                <a:latin typeface="Segoe UI"/>
                <a:cs typeface="Segoe UI"/>
              </a:rPr>
              <a:t> seg</a:t>
            </a:r>
            <a:endParaRPr lang="en-US"/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439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60EB1-25A3-C16A-9CE2-36FADC0D1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28583118-59B8-98B0-3AA1-0C6DA0290C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ACA2B82-7F99-EE0B-8B0C-F206D8044DB8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BB5E5754-5C92-3772-01FA-8B3A6B112E9D}"/>
              </a:ext>
            </a:extLst>
          </p:cNvPr>
          <p:cNvSpPr/>
          <p:nvPr/>
        </p:nvSpPr>
        <p:spPr>
          <a:xfrm>
            <a:off x="1340000" y="1456243"/>
            <a:ext cx="7019542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3" name="Online Media 2" title="Assume That I Can | Global World Down Syndrome Day 2024 | #EndTheStereotypes">
            <a:hlinkClick r:id="" action="ppaction://noaction"/>
            <a:extLst>
              <a:ext uri="{FF2B5EF4-FFF2-40B4-BE49-F238E27FC236}">
                <a16:creationId xmlns:a16="http://schemas.microsoft.com/office/drawing/2014/main" id="{F7AB7F73-44E4-0321-87CB-D94B57A8404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930275" y="514350"/>
            <a:ext cx="728345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67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9FDDF-E0EE-9A8A-EE53-F34A9B62A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F4D4469-2A8F-93EF-B674-598D0B5BB2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F4899A81-C42D-AB5C-63D1-5D5B361822B1}"/>
              </a:ext>
            </a:extLst>
          </p:cNvPr>
          <p:cNvSpPr/>
          <p:nvPr/>
        </p:nvSpPr>
        <p:spPr>
          <a:xfrm>
            <a:off x="3886200" y="624879"/>
            <a:ext cx="4800600" cy="60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b="1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b="1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4B1500D-CB0F-A64A-CF2F-20DDA07B1040}"/>
              </a:ext>
            </a:extLst>
          </p:cNvPr>
          <p:cNvSpPr/>
          <p:nvPr/>
        </p:nvSpPr>
        <p:spPr>
          <a:xfrm>
            <a:off x="3886200" y="899488"/>
            <a:ext cx="4800600" cy="60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endParaRPr lang="en-US" sz="140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US"/>
              <a:t>ER DET SLIK I FILMEN?</a:t>
            </a:r>
            <a:br>
              <a:rPr lang="en-US"/>
            </a:br>
            <a:endParaRPr lang="en-US" sz="1400"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Påstand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1:</a:t>
            </a:r>
            <a:endParaRPr lang="en-US" sz="2400" b="1">
              <a:latin typeface="Calibri"/>
              <a:ea typeface="Calibri"/>
              <a:cs typeface="Calibri"/>
            </a:endParaRPr>
          </a:p>
          <a:p>
            <a:pPr algn="just"/>
            <a:endParaRPr lang="en-US" sz="24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"Alle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bestemmer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hva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vil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gjøre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"</a:t>
            </a:r>
          </a:p>
          <a:p>
            <a:pPr algn="just"/>
            <a:endParaRPr lang="en-US" sz="240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/>
            <a:br>
              <a:rPr lang="en-US"/>
            </a:br>
            <a:endParaRPr lang="en-US" sz="1400">
              <a:latin typeface="Calibri"/>
              <a:ea typeface="Calibri"/>
              <a:cs typeface="Calibr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2DDDEB4B-62CF-6555-972D-58D7268C9954}"/>
              </a:ext>
            </a:extLst>
          </p:cNvPr>
          <p:cNvSpPr/>
          <p:nvPr/>
        </p:nvSpPr>
        <p:spPr>
          <a:xfrm>
            <a:off x="3886200" y="2576655"/>
            <a:ext cx="4800600" cy="1223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>
              <a:solidFill>
                <a:srgbClr val="383838"/>
              </a:solidFill>
              <a:ea typeface="PingFang SC"/>
            </a:endParaRPr>
          </a:p>
        </p:txBody>
      </p:sp>
      <p:pic>
        <p:nvPicPr>
          <p:cNvPr id="7" name="Bilde 6" descr="Et bilde som inneholder klær, person, mann, innendørs&#10;&#10;KI-generert innhold kan være feil.">
            <a:extLst>
              <a:ext uri="{FF2B5EF4-FFF2-40B4-BE49-F238E27FC236}">
                <a16:creationId xmlns:a16="http://schemas.microsoft.com/office/drawing/2014/main" id="{237DED7C-B358-5603-9693-A80CC5285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491"/>
            <a:ext cx="3691497" cy="2460998"/>
          </a:xfrm>
          <a:prstGeom prst="rect">
            <a:avLst/>
          </a:prstGeom>
        </p:spPr>
      </p:pic>
      <p:pic>
        <p:nvPicPr>
          <p:cNvPr id="8" name="Bilde 7" descr="Et bilde som inneholder klær, Menneskeansikt, person, kvinne&#10;&#10;KI-generert innhold kan være feil.">
            <a:extLst>
              <a:ext uri="{FF2B5EF4-FFF2-40B4-BE49-F238E27FC236}">
                <a16:creationId xmlns:a16="http://schemas.microsoft.com/office/drawing/2014/main" id="{BDD87C29-B925-55B7-73D7-A5D0D4D1A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68489"/>
            <a:ext cx="3695699" cy="246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90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D1EFB-DE01-5A3E-586D-28991421D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B983684A-BAAB-A0CC-9FEC-643EE9B682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335E852F-3655-4AEB-6B3F-AA6B2D8AC635}"/>
              </a:ext>
            </a:extLst>
          </p:cNvPr>
          <p:cNvSpPr/>
          <p:nvPr/>
        </p:nvSpPr>
        <p:spPr>
          <a:xfrm>
            <a:off x="3886200" y="624879"/>
            <a:ext cx="4800600" cy="60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rtl="0"/>
            <a:r>
              <a:rPr lang="en-US" sz="1400" b="0" i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​</a:t>
            </a:r>
          </a:p>
          <a:p>
            <a:pPr algn="ctr" rtl="0">
              <a:lnSpc>
                <a:spcPts val="1425"/>
              </a:lnSpc>
            </a:pPr>
            <a:r>
              <a:rPr lang="en-US" sz="1800" b="0" i="0" u="none" strike="noStrike" baseline="0">
                <a:solidFill>
                  <a:srgbClr val="000000"/>
                </a:solidFill>
                <a:latin typeface="PingFang SC"/>
                <a:ea typeface="Segoe UI"/>
                <a:cs typeface="Segoe UI"/>
              </a:rPr>
              <a:t>ER DET SLIK I FILMEN?</a:t>
            </a:r>
            <a:r>
              <a:rPr lang="en-US" sz="1800" b="0" i="0">
                <a:solidFill>
                  <a:srgbClr val="000000"/>
                </a:solidFill>
                <a:latin typeface="PingFang SC"/>
                <a:ea typeface="Segoe UI"/>
                <a:cs typeface="Segoe UI"/>
              </a:rPr>
              <a:t>​</a:t>
            </a:r>
            <a:br>
              <a:rPr lang="en-US" sz="1800" b="0" i="0">
                <a:solidFill>
                  <a:srgbClr val="000000"/>
                </a:solidFill>
                <a:latin typeface="PingFang SC"/>
                <a:ea typeface="Segoe UI"/>
                <a:cs typeface="Segoe UI"/>
              </a:rPr>
            </a:br>
            <a:r>
              <a:rPr lang="en-US" sz="1400" b="0" i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​</a:t>
            </a: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E8CB6EBC-768B-BAC5-CAB6-8807690FD3C1}"/>
              </a:ext>
            </a:extLst>
          </p:cNvPr>
          <p:cNvSpPr/>
          <p:nvPr/>
        </p:nvSpPr>
        <p:spPr>
          <a:xfrm>
            <a:off x="3886200" y="899488"/>
            <a:ext cx="4800600" cy="60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endParaRPr lang="en-US" sz="140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/>
            <a:br>
              <a:rPr lang="en-US"/>
            </a:br>
            <a:endParaRPr lang="en-US" sz="1400"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Påstand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2:</a:t>
            </a:r>
            <a:endParaRPr lang="en-US" sz="2400" b="1">
              <a:latin typeface="Calibri"/>
              <a:ea typeface="Calibri"/>
              <a:cs typeface="Calibri"/>
            </a:endParaRPr>
          </a:p>
          <a:p>
            <a:pPr algn="just"/>
            <a:endParaRPr lang="en-US" sz="24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"Det er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helt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vanlig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at vi er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forskjellig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alle er like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verdifulle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"</a:t>
            </a:r>
            <a:endParaRPr lang="en-US" sz="2400">
              <a:latin typeface="Calibri"/>
              <a:ea typeface="Calibri"/>
              <a:cs typeface="Calibri"/>
            </a:endParaRPr>
          </a:p>
          <a:p>
            <a:pPr algn="just"/>
            <a:endParaRPr lang="en-US" sz="240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just"/>
            <a:endParaRPr lang="en-US" sz="1600" i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/>
            <a:br>
              <a:rPr lang="en-US"/>
            </a:br>
            <a:endParaRPr lang="en-US" sz="1400">
              <a:latin typeface="Calibri"/>
              <a:ea typeface="Calibri"/>
              <a:cs typeface="Calibr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114632C5-542E-B0EF-707C-3C06323FFADA}"/>
              </a:ext>
            </a:extLst>
          </p:cNvPr>
          <p:cNvSpPr/>
          <p:nvPr/>
        </p:nvSpPr>
        <p:spPr>
          <a:xfrm>
            <a:off x="3886200" y="1885325"/>
            <a:ext cx="4800600" cy="19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>
              <a:solidFill>
                <a:srgbClr val="383838"/>
              </a:solidFill>
              <a:ea typeface="PingFang SC"/>
            </a:endParaRPr>
          </a:p>
        </p:txBody>
      </p:sp>
      <p:pic>
        <p:nvPicPr>
          <p:cNvPr id="7" name="Bilde 6" descr="Et bilde som inneholder klær, person, mann, innendørs&#10;&#10;KI-generert innhold kan være feil.">
            <a:extLst>
              <a:ext uri="{FF2B5EF4-FFF2-40B4-BE49-F238E27FC236}">
                <a16:creationId xmlns:a16="http://schemas.microsoft.com/office/drawing/2014/main" id="{D5CE91D3-C6F2-8BC6-82C6-164E0AC3C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491"/>
            <a:ext cx="3691497" cy="2460998"/>
          </a:xfrm>
          <a:prstGeom prst="rect">
            <a:avLst/>
          </a:prstGeom>
        </p:spPr>
      </p:pic>
      <p:pic>
        <p:nvPicPr>
          <p:cNvPr id="8" name="Bilde 7" descr="Et bilde som inneholder klær, Menneskeansikt, person, kvinne&#10;&#10;KI-generert innhold kan være feil.">
            <a:extLst>
              <a:ext uri="{FF2B5EF4-FFF2-40B4-BE49-F238E27FC236}">
                <a16:creationId xmlns:a16="http://schemas.microsoft.com/office/drawing/2014/main" id="{FB7A3E10-7058-DC12-C0BD-9D33AE29F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68489"/>
            <a:ext cx="3695699" cy="246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02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86334-6C3A-DF62-9825-92CA6007C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8B1AED39-DFC1-9D0D-B8A4-B7352D5CDF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BC1BAA04-FFEE-33C3-039C-8B2CF0FD980C}"/>
              </a:ext>
            </a:extLst>
          </p:cNvPr>
          <p:cNvSpPr/>
          <p:nvPr/>
        </p:nvSpPr>
        <p:spPr>
          <a:xfrm>
            <a:off x="3886200" y="624879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232CECD-7680-B663-F5AA-8DFDF0C860B1}"/>
              </a:ext>
            </a:extLst>
          </p:cNvPr>
          <p:cNvSpPr/>
          <p:nvPr/>
        </p:nvSpPr>
        <p:spPr>
          <a:xfrm>
            <a:off x="3886200" y="975320"/>
            <a:ext cx="4800600" cy="27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br>
              <a:rPr lang="en-US"/>
            </a:br>
            <a:endParaRPr lang="en-US" sz="1400"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Påstand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3:</a:t>
            </a:r>
            <a:endParaRPr lang="en-US" sz="2400" b="1">
              <a:latin typeface="Calibri"/>
              <a:ea typeface="Calibri"/>
              <a:cs typeface="Calibri"/>
            </a:endParaRPr>
          </a:p>
          <a:p>
            <a:pPr algn="just"/>
            <a:endParaRPr lang="en-US" sz="24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“ALLE SKAL HA LIKE MULIGHETER"</a:t>
            </a:r>
            <a:endParaRPr lang="en-US" sz="2400">
              <a:latin typeface="Calibri"/>
              <a:ea typeface="Calibri"/>
              <a:cs typeface="Calibri"/>
            </a:endParaRPr>
          </a:p>
          <a:p>
            <a:pPr algn="just"/>
            <a:endParaRPr lang="en-US" sz="240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420D2B4B-33AD-B412-7DD0-625194AF9CBE}"/>
              </a:ext>
            </a:extLst>
          </p:cNvPr>
          <p:cNvSpPr/>
          <p:nvPr/>
        </p:nvSpPr>
        <p:spPr>
          <a:xfrm>
            <a:off x="3886200" y="1885325"/>
            <a:ext cx="4800600" cy="19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en-US" sz="110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>
              <a:solidFill>
                <a:srgbClr val="383838"/>
              </a:solidFill>
              <a:ea typeface="PingFang SC"/>
            </a:endParaRPr>
          </a:p>
        </p:txBody>
      </p:sp>
      <p:pic>
        <p:nvPicPr>
          <p:cNvPr id="7" name="Bilde 6" descr="Et bilde som inneholder klær, person, mann, innendørs&#10;&#10;KI-generert innhold kan være feil.">
            <a:extLst>
              <a:ext uri="{FF2B5EF4-FFF2-40B4-BE49-F238E27FC236}">
                <a16:creationId xmlns:a16="http://schemas.microsoft.com/office/drawing/2014/main" id="{8A41B825-6375-7267-3B89-742026F3C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491"/>
            <a:ext cx="3691497" cy="2460998"/>
          </a:xfrm>
          <a:prstGeom prst="rect">
            <a:avLst/>
          </a:prstGeom>
        </p:spPr>
      </p:pic>
      <p:pic>
        <p:nvPicPr>
          <p:cNvPr id="8" name="Bilde 7" descr="Et bilde som inneholder klær, Menneskeansikt, person, kvinne&#10;&#10;KI-generert innhold kan være feil.">
            <a:extLst>
              <a:ext uri="{FF2B5EF4-FFF2-40B4-BE49-F238E27FC236}">
                <a16:creationId xmlns:a16="http://schemas.microsoft.com/office/drawing/2014/main" id="{1E80AE58-E6AE-7684-2AD9-304B2FF45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68489"/>
            <a:ext cx="3695699" cy="24637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A5101F-8A49-82B9-E8E5-DEA87B8A0B4E}"/>
              </a:ext>
            </a:extLst>
          </p:cNvPr>
          <p:cNvSpPr txBox="1"/>
          <p:nvPr/>
        </p:nvSpPr>
        <p:spPr>
          <a:xfrm>
            <a:off x="4184657" y="818486"/>
            <a:ext cx="3504507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endParaRPr lang="en-US" sz="1400">
              <a:latin typeface="Calibri"/>
              <a:ea typeface="Calibri"/>
              <a:cs typeface="Calibri"/>
            </a:endParaRPr>
          </a:p>
          <a:p>
            <a:pPr algn="ctr"/>
            <a:r>
              <a:rPr lang="en-US">
                <a:latin typeface="Segoe UI"/>
                <a:cs typeface="Segoe UI"/>
              </a:rPr>
              <a:t>ER DET SLIK I FILMEN?</a:t>
            </a:r>
            <a:br>
              <a:rPr lang="en-US">
                <a:latin typeface="Segoe UI"/>
                <a:cs typeface="Segoe UI"/>
              </a:rPr>
            </a:br>
            <a:endParaRPr lang="en-US" sz="1400">
              <a:latin typeface="Calibri"/>
              <a:ea typeface="Calibri"/>
              <a:cs typeface="Calibri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4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l="-1730" r="-1730"/>
          <a:stretch/>
        </p:blipFill>
        <p:spPr>
          <a:xfrm>
            <a:off x="3990841" y="2059276"/>
            <a:ext cx="1371600" cy="1371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ingFang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dbb222-1b1f-4173-92aa-377ab57979aa" xsi:nil="true"/>
    <lcf76f155ced4ddcb4097134ff3c332f xmlns="552ed71f-a6b1-42d1-81de-534966bad9f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F2568FA065EA4ABD201EDFE2B0653F" ma:contentTypeVersion="14" ma:contentTypeDescription="Opprett et nytt dokument." ma:contentTypeScope="" ma:versionID="2494246a880721f9e0a92e7189aa9e62">
  <xsd:schema xmlns:xsd="http://www.w3.org/2001/XMLSchema" xmlns:xs="http://www.w3.org/2001/XMLSchema" xmlns:p="http://schemas.microsoft.com/office/2006/metadata/properties" xmlns:ns2="552ed71f-a6b1-42d1-81de-534966bad9ff" xmlns:ns3="1cdbb222-1b1f-4173-92aa-377ab57979aa" targetNamespace="http://schemas.microsoft.com/office/2006/metadata/properties" ma:root="true" ma:fieldsID="c18fef0da7d17aa40e18e12d3520f1c2" ns2:_="" ns3:_="">
    <xsd:import namespace="552ed71f-a6b1-42d1-81de-534966bad9ff"/>
    <xsd:import namespace="1cdbb222-1b1f-4173-92aa-377ab57979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2ed71f-a6b1-42d1-81de-534966bad9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2d3d3829-c886-45d9-be25-144c0f4b3e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dbb222-1b1f-4173-92aa-377ab57979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9f0ad91-6cec-4710-b205-f7379d8d4bfb}" ma:internalName="TaxCatchAll" ma:showField="CatchAllData" ma:web="1cdbb222-1b1f-4173-92aa-377ab57979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213BA3-C20C-4065-8830-C319677E463E}">
  <ds:schemaRefs>
    <ds:schemaRef ds:uri="http://purl.org/dc/dcmitype/"/>
    <ds:schemaRef ds:uri="1cdbb222-1b1f-4173-92aa-377ab57979aa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552ed71f-a6b1-42d1-81de-534966bad9ff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D0DFA77-C7A7-412A-8F4E-F359E6321202}">
  <ds:schemaRefs>
    <ds:schemaRef ds:uri="1cdbb222-1b1f-4173-92aa-377ab57979aa"/>
    <ds:schemaRef ds:uri="552ed71f-a6b1-42d1-81de-534966bad9f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19155A8-4BC4-4BEB-8C0B-604E4909BA4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1016</Words>
  <Application>Microsoft Office PowerPoint</Application>
  <PresentationFormat>On-screen Show (16:9)</PresentationFormat>
  <Paragraphs>199</Paragraphs>
  <Slides>26</Slides>
  <Notes>25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logoai.com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CRPD: Nasjonalt Nettverk</dc:title>
  <dc:subject>Understanding CRPD: Nasjonalt Nettverk</dc:subject>
  <dc:creator>AI Logo Maker</dc:creator>
  <cp:lastModifiedBy>Hege Kylland</cp:lastModifiedBy>
  <cp:revision>144</cp:revision>
  <dcterms:created xsi:type="dcterms:W3CDTF">2025-11-21T08:10:45Z</dcterms:created>
  <dcterms:modified xsi:type="dcterms:W3CDTF">2026-09-14T07:59:04Z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0x01010058F2568FA065EA4ABD201EDFE2B0653F</vt:lpwstr>
  </property>
  <property fmtid="{D5CDD505-2E9C-101B-9397-08002B2CF9AE}" pid="3" name="MediaServiceImageTags">
    <vt:lpwstr/>
  </property>
</Properties>
</file>