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4"/>
  </p:sldMasterIdLst>
  <p:notesMasterIdLst>
    <p:notesMasterId r:id="rId24"/>
  </p:notesMasterIdLst>
  <p:sldIdLst>
    <p:sldId id="256" r:id="rId5"/>
    <p:sldId id="278" r:id="rId6"/>
    <p:sldId id="279" r:id="rId7"/>
    <p:sldId id="280" r:id="rId8"/>
    <p:sldId id="281" r:id="rId9"/>
    <p:sldId id="283" r:id="rId10"/>
    <p:sldId id="259" r:id="rId11"/>
    <p:sldId id="267" r:id="rId12"/>
    <p:sldId id="268" r:id="rId13"/>
    <p:sldId id="285" r:id="rId14"/>
    <p:sldId id="286" r:id="rId15"/>
    <p:sldId id="270" r:id="rId16"/>
    <p:sldId id="284" r:id="rId17"/>
    <p:sldId id="271" r:id="rId18"/>
    <p:sldId id="274" r:id="rId19"/>
    <p:sldId id="272" r:id="rId20"/>
    <p:sldId id="273" r:id="rId21"/>
    <p:sldId id="287" r:id="rId22"/>
    <p:sldId id="266" r:id="rId2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10"/>
  </p:normalViewPr>
  <p:slideViewPr>
    <p:cSldViewPr snapToGrid="0" snapToObjects="1">
      <p:cViewPr varScale="1">
        <p:scale>
          <a:sx n="110" d="100"/>
          <a:sy n="110" d="100"/>
        </p:scale>
        <p:origin x="77" y="2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14A400-B9EC-4A7F-A9BD-C47048B9900B}" type="datetimeFigureOut">
              <a:t>14.09.2026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3EE1CA-FEC3-4893-BED8-F70E4341C2AA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540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.spotify.com/episode/1mxIgFpaOuBDW9eODgd5OF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helsevel.no/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7DB4A-9510-E815-5673-CC83C1921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D12B4A-5F54-700C-D8D3-4F7A763027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950343-C639-2982-7503-8FDA12CD47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0D9967-68F9-04B9-37EF-C7BCD01EEC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292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EF952-F750-CA1F-EE6E-62EB93631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8123C2-B4BA-34AC-9B66-0EE8A8DB0D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C33260-5D71-FEA7-443D-47DFCFF2B9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Legg inn </a:t>
            </a:r>
            <a:r>
              <a:rPr lang="en-US" dirty="0" err="1">
                <a:ea typeface="Calibri"/>
                <a:cs typeface="Calibri"/>
              </a:rPr>
              <a:t>en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innsjekkingsoppgave</a:t>
            </a:r>
            <a:endParaRPr lang="en-US" dirty="0" err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B272DC-9F35-9796-3104-D3D256DBE1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739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1F158-C58D-661D-94A8-C93C96346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CD621E-CFBC-FD70-8C0D-6702ABFD09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66E790-3012-0BBB-C77D-E854DB25DB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ea typeface="Calibri"/>
                <a:cs typeface="Calibri"/>
              </a:rPr>
              <a:t>Gjennomgå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trivselsregler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1D80E9-A078-793A-EE6B-F046725B2B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817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5891D-8378-69C5-0FCB-05F7FEC07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171357-7A91-6115-654B-D3CB3ED2FA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9945BB-8DAA-72B1-9D86-0D7DF1F679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0236B-E1FA-1C4C-3D80-DA0190BF9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674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F2FCBF-BA21-E28F-CB72-FECEC0BEE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C2E12A-3660-7FC1-BA82-17F2F8ED6A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3F2B2D-23CD-2097-0E60-5B16A9821D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ea typeface="Calibri"/>
                <a:cs typeface="Calibri"/>
              </a:rPr>
              <a:t>Artikkel</a:t>
            </a:r>
            <a:r>
              <a:rPr lang="en-US">
                <a:ea typeface="Calibri"/>
                <a:cs typeface="Calibri"/>
              </a:rPr>
              <a:t> 1. </a:t>
            </a:r>
            <a:r>
              <a:rPr lang="en-US" err="1">
                <a:ea typeface="Calibri"/>
                <a:cs typeface="Calibri"/>
              </a:rPr>
              <a:t>Konvensjonen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har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som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formål</a:t>
            </a:r>
            <a:r>
              <a:rPr lang="en-US">
                <a:ea typeface="Calibri"/>
                <a:cs typeface="Calibri"/>
              </a:rPr>
              <a:t> å </a:t>
            </a:r>
            <a:r>
              <a:rPr lang="en-US" err="1">
                <a:ea typeface="Calibri"/>
                <a:cs typeface="Calibri"/>
              </a:rPr>
              <a:t>fremme</a:t>
            </a:r>
            <a:r>
              <a:rPr lang="en-US">
                <a:ea typeface="Calibri"/>
                <a:cs typeface="Calibri"/>
              </a:rPr>
              <a:t>, </a:t>
            </a:r>
            <a:r>
              <a:rPr lang="en-US" err="1">
                <a:ea typeface="Calibri"/>
                <a:cs typeface="Calibri"/>
              </a:rPr>
              <a:t>verne</a:t>
            </a:r>
            <a:r>
              <a:rPr lang="en-US">
                <a:ea typeface="Calibri"/>
                <a:cs typeface="Calibri"/>
              </a:rPr>
              <a:t> om </a:t>
            </a:r>
            <a:r>
              <a:rPr lang="en-US" err="1">
                <a:ea typeface="Calibri"/>
                <a:cs typeface="Calibri"/>
              </a:rPr>
              <a:t>og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sikre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mennesker</a:t>
            </a:r>
            <a:r>
              <a:rPr lang="en-US">
                <a:ea typeface="Calibri"/>
                <a:cs typeface="Calibri"/>
              </a:rPr>
              <a:t> med </a:t>
            </a:r>
            <a:r>
              <a:rPr lang="en-US" err="1">
                <a:ea typeface="Calibri"/>
                <a:cs typeface="Calibri"/>
              </a:rPr>
              <a:t>nedsatt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funksjonsevne</a:t>
            </a:r>
            <a:r>
              <a:rPr lang="en-US">
                <a:ea typeface="Calibri"/>
                <a:cs typeface="Calibri"/>
              </a:rPr>
              <a:t> full </a:t>
            </a:r>
            <a:r>
              <a:rPr lang="en-US" err="1">
                <a:ea typeface="Calibri"/>
                <a:cs typeface="Calibri"/>
              </a:rPr>
              <a:t>og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likeverdig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rett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til</a:t>
            </a:r>
            <a:r>
              <a:rPr lang="en-US">
                <a:ea typeface="Calibri"/>
                <a:cs typeface="Calibri"/>
              </a:rPr>
              <a:t> å </a:t>
            </a:r>
            <a:r>
              <a:rPr lang="en-US" err="1">
                <a:ea typeface="Calibri"/>
                <a:cs typeface="Calibri"/>
              </a:rPr>
              <a:t>nyte</a:t>
            </a:r>
            <a:r>
              <a:rPr lang="en-US">
                <a:ea typeface="Calibri"/>
                <a:cs typeface="Calibri"/>
              </a:rPr>
              <a:t> alle </a:t>
            </a:r>
            <a:r>
              <a:rPr lang="en-US" err="1">
                <a:ea typeface="Calibri"/>
                <a:cs typeface="Calibri"/>
              </a:rPr>
              <a:t>menneskerettigheter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og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frunnleggende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friheter</a:t>
            </a:r>
            <a:r>
              <a:rPr lang="en-US">
                <a:ea typeface="Calibri"/>
                <a:cs typeface="Calibri"/>
              </a:rPr>
              <a:t>, </a:t>
            </a:r>
            <a:r>
              <a:rPr lang="en-US" err="1">
                <a:ea typeface="Calibri"/>
                <a:cs typeface="Calibri"/>
              </a:rPr>
              <a:t>og</a:t>
            </a:r>
            <a:r>
              <a:rPr lang="en-US">
                <a:ea typeface="Calibri"/>
                <a:cs typeface="Calibri"/>
              </a:rPr>
              <a:t> å </a:t>
            </a:r>
            <a:r>
              <a:rPr lang="en-US" err="1">
                <a:ea typeface="Calibri"/>
                <a:cs typeface="Calibri"/>
              </a:rPr>
              <a:t>fremme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respekten</a:t>
            </a:r>
            <a:r>
              <a:rPr lang="en-US">
                <a:ea typeface="Calibri"/>
                <a:cs typeface="Calibri"/>
              </a:rPr>
              <a:t> for </a:t>
            </a:r>
            <a:r>
              <a:rPr lang="en-US" err="1">
                <a:ea typeface="Calibri"/>
                <a:cs typeface="Calibri"/>
              </a:rPr>
              <a:t>deres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iboende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verdighet</a:t>
            </a:r>
            <a:r>
              <a:rPr lang="en-US">
                <a:ea typeface="Calibri"/>
                <a:cs typeface="Calibri"/>
              </a:rPr>
              <a:t>. </a:t>
            </a:r>
          </a:p>
          <a:p>
            <a:endParaRPr lang="en-US">
              <a:ea typeface="Calibri"/>
              <a:cs typeface="Calibri"/>
            </a:endParaRPr>
          </a:p>
          <a:p>
            <a:r>
              <a:rPr lang="en-US" err="1">
                <a:ea typeface="Calibri"/>
                <a:cs typeface="Calibri"/>
              </a:rPr>
              <a:t>Mennesker</a:t>
            </a:r>
            <a:r>
              <a:rPr lang="en-US">
                <a:ea typeface="Calibri"/>
                <a:cs typeface="Calibri"/>
              </a:rPr>
              <a:t> med </a:t>
            </a:r>
            <a:r>
              <a:rPr lang="en-US" err="1">
                <a:ea typeface="Calibri"/>
                <a:cs typeface="Calibri"/>
              </a:rPr>
              <a:t>nedsatt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funksjonseven</a:t>
            </a:r>
            <a:r>
              <a:rPr lang="en-US">
                <a:ea typeface="Calibri"/>
                <a:cs typeface="Calibri"/>
              </a:rPr>
              <a:t> er </a:t>
            </a:r>
            <a:r>
              <a:rPr lang="en-US" err="1">
                <a:ea typeface="Calibri"/>
                <a:cs typeface="Calibri"/>
              </a:rPr>
              <a:t>blant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annet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menneser</a:t>
            </a:r>
            <a:r>
              <a:rPr lang="en-US">
                <a:ea typeface="Calibri"/>
                <a:cs typeface="Calibri"/>
              </a:rPr>
              <a:t> med </a:t>
            </a:r>
            <a:r>
              <a:rPr lang="en-US" err="1">
                <a:ea typeface="Calibri"/>
                <a:cs typeface="Calibri"/>
              </a:rPr>
              <a:t>langvarig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fysisk</a:t>
            </a:r>
            <a:r>
              <a:rPr lang="en-US">
                <a:ea typeface="Calibri"/>
                <a:cs typeface="Calibri"/>
              </a:rPr>
              <a:t>, mental, </a:t>
            </a:r>
            <a:r>
              <a:rPr lang="en-US" err="1">
                <a:ea typeface="Calibri"/>
                <a:cs typeface="Calibri"/>
              </a:rPr>
              <a:t>interlektuell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eller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sensorisk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funksjonsnedsettelse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som</a:t>
            </a:r>
            <a:r>
              <a:rPr lang="en-US">
                <a:ea typeface="Calibri"/>
                <a:cs typeface="Calibri"/>
              </a:rPr>
              <a:t> I </a:t>
            </a:r>
            <a:r>
              <a:rPr lang="en-US" err="1">
                <a:ea typeface="Calibri"/>
                <a:cs typeface="Calibri"/>
              </a:rPr>
              <a:t>møte</a:t>
            </a:r>
            <a:r>
              <a:rPr lang="en-US">
                <a:ea typeface="Calibri"/>
                <a:cs typeface="Calibri"/>
              </a:rPr>
              <a:t> med </a:t>
            </a:r>
            <a:r>
              <a:rPr lang="en-US" err="1">
                <a:ea typeface="Calibri"/>
                <a:cs typeface="Calibri"/>
              </a:rPr>
              <a:t>ulike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barrierer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kan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hindre</a:t>
            </a:r>
            <a:r>
              <a:rPr lang="en-US">
                <a:ea typeface="Calibri"/>
                <a:cs typeface="Calibri"/>
              </a:rPr>
              <a:t> dem I å delta </a:t>
            </a:r>
            <a:r>
              <a:rPr lang="en-US" err="1">
                <a:ea typeface="Calibri"/>
                <a:cs typeface="Calibri"/>
              </a:rPr>
              <a:t>fullt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ut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og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på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en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effektiv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måte</a:t>
            </a:r>
            <a:r>
              <a:rPr lang="en-US">
                <a:ea typeface="Calibri"/>
                <a:cs typeface="Calibri"/>
              </a:rPr>
              <a:t> I </a:t>
            </a:r>
            <a:r>
              <a:rPr lang="en-US" err="1">
                <a:ea typeface="Calibri"/>
                <a:cs typeface="Calibri"/>
              </a:rPr>
              <a:t>samfunnet</a:t>
            </a:r>
            <a:r>
              <a:rPr lang="en-US">
                <a:ea typeface="Calibri"/>
                <a:cs typeface="Calibri"/>
              </a:rPr>
              <a:t>, </a:t>
            </a:r>
            <a:r>
              <a:rPr lang="en-US" err="1">
                <a:ea typeface="Calibri"/>
                <a:cs typeface="Calibri"/>
              </a:rPr>
              <a:t>på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lik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linje</a:t>
            </a:r>
            <a:r>
              <a:rPr lang="en-US">
                <a:ea typeface="Calibri"/>
                <a:cs typeface="Calibri"/>
              </a:rPr>
              <a:t> med </a:t>
            </a:r>
            <a:r>
              <a:rPr lang="en-US" err="1">
                <a:ea typeface="Calibri"/>
                <a:cs typeface="Calibri"/>
              </a:rPr>
              <a:t>andre</a:t>
            </a:r>
            <a:r>
              <a:rPr lang="en-US">
                <a:ea typeface="Calibri"/>
                <a:cs typeface="Calibri"/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F8A7F8-9398-35DF-2371-90BD168D7A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4464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nb-NO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Eksempler fra hverdagen</a:t>
            </a:r>
          </a:p>
          <a:p>
            <a:pPr fontAlgn="t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🏥 Få hjelp hos lege når man er syk.</a:t>
            </a:r>
          </a:p>
          <a:p>
            <a:pPr fontAlgn="t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🦷 Få regelmessig tannbehandling.</a:t>
            </a:r>
          </a:p>
          <a:p>
            <a:pPr fontAlgn="t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💊 Få riktig medisin og informasjon om hvordan den brukes.</a:t>
            </a:r>
          </a:p>
          <a:p>
            <a:pPr fontAlgn="t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😊 Oppleve trygghet, vennskap og psykisk velvære.</a:t>
            </a:r>
          </a:p>
          <a:p>
            <a:pPr fontAlgn="t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🚶 Ha mulighet til fysisk aktivitet som passer den enkelte.</a:t>
            </a:r>
          </a:p>
          <a:p>
            <a:pPr fontAlgn="t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🥗 Få sunn mat og støtte til gode levevaner.</a:t>
            </a:r>
          </a:p>
          <a:p>
            <a:pPr fontAlgn="t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🗣️ Få informasjon på en måte man forstår.</a:t>
            </a:r>
          </a:p>
          <a:p>
            <a:pPr fontAlgn="t"/>
            <a:r>
              <a:rPr lang="nb-NO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Hvorfor er dette viktig for personer med utviklingshemming?</a:t>
            </a:r>
          </a:p>
          <a:p>
            <a:pPr fontAlgn="t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Dersom informasjon, undersøkelser eller behandling ikke tilpasses, kan helseproblemer bli oversett eller oppdaget for sent. God helse er ofte en forutsetning for å delta i skole, arbeid, fritid og samfunnsliv.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C85B5-2A52-EA59-85F1-2F646078F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50E8DD-FF89-FAFB-F4A9-E549EA76D6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DEE339-9B8C-2DBA-5051-5557D8D4FD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nb-NO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Eksempler fra hverdagen</a:t>
            </a:r>
          </a:p>
          <a:p>
            <a:pPr fontAlgn="t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🚌 Lære å reise med buss alene.</a:t>
            </a:r>
          </a:p>
          <a:p>
            <a:pPr fontAlgn="t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💰 Lære å håndtere egne penger.</a:t>
            </a:r>
          </a:p>
          <a:p>
            <a:pPr fontAlgn="t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🏠 Trene på å bo i egen bolig.</a:t>
            </a:r>
          </a:p>
          <a:p>
            <a:pPr fontAlgn="t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🍳 Lære å lage enkle måltider.</a:t>
            </a:r>
          </a:p>
          <a:p>
            <a:pPr fontAlgn="t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📱 Lære å bruke digitale hjelpemidler.</a:t>
            </a:r>
          </a:p>
          <a:p>
            <a:pPr fontAlgn="t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🗣️ Få støtte til kommunikasjon gjennom bilder, tegn eller teknologi.</a:t>
            </a:r>
          </a:p>
          <a:p>
            <a:pPr fontAlgn="t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👥 Lære sosiale ferdigheter og bygge vennskap.</a:t>
            </a:r>
          </a:p>
          <a:p>
            <a:pPr fontAlgn="t"/>
            <a:r>
              <a:rPr lang="nb-NO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Hva er målet?</a:t>
            </a:r>
          </a:p>
          <a:p>
            <a:pPr fontAlgn="t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✅ Mer selvbestemmelse</a:t>
            </a:r>
          </a:p>
          <a:p>
            <a:pPr fontAlgn="t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✅ Større selvstendighet</a:t>
            </a:r>
          </a:p>
          <a:p>
            <a:pPr fontAlgn="t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✅ Bedre deltakelse i samfunnet</a:t>
            </a:r>
          </a:p>
          <a:p>
            <a:pPr fontAlgn="t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✅ Økt livskvalitet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9F73E6-6D92-DABB-B1C7-3C3A87CBFB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8838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4B33B-2261-4476-957E-EFE4637DA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BE3A6E-473D-3ABE-9902-62DABA823C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44DCEE-750F-EB49-9509-91B2FF82A3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nb-NO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Eksempler fra hverdagen</a:t>
            </a:r>
          </a:p>
          <a:p>
            <a:pPr fontAlgn="t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🚶 Trening etter et brudd eller en skade.</a:t>
            </a:r>
          </a:p>
          <a:p>
            <a:pPr fontAlgn="t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🧠 Oppfølging etter et hjerneslag.</a:t>
            </a:r>
          </a:p>
          <a:p>
            <a:pPr fontAlgn="t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💪 Fysioterapi for å opprettholde bevegelse og styrke.</a:t>
            </a:r>
          </a:p>
          <a:p>
            <a:pPr fontAlgn="t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🦻 Tilvenning til nytt høreapparat.</a:t>
            </a:r>
          </a:p>
          <a:p>
            <a:pPr fontAlgn="t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🏠 Tilrettelegging av bolig etter endret funksjon.</a:t>
            </a:r>
          </a:p>
          <a:p>
            <a:pPr fontAlgn="t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📅 Støtte til å mestre hverdagen etter sykdom.</a:t>
            </a:r>
          </a:p>
          <a:p>
            <a:pPr fontAlgn="t"/>
            <a:r>
              <a:rPr lang="nb-NO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Hva er målet?</a:t>
            </a:r>
          </a:p>
          <a:p>
            <a:pPr fontAlgn="t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✅ Beholde funksjoner</a:t>
            </a:r>
          </a:p>
          <a:p>
            <a:pPr fontAlgn="t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✅ Gjenvinne ferdigheter</a:t>
            </a:r>
          </a:p>
          <a:p>
            <a:pPr fontAlgn="t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✅ Øke selvstendighet</a:t>
            </a:r>
          </a:p>
          <a:p>
            <a:pPr fontAlgn="t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✅ Fortsette å delta i samfunnet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D7FAA5-149C-197E-ADC0-471A92DC17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1473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D33CA-7C8B-46A8-8CFF-C97645998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FD75F1-8F41-B98A-4740-169E7DCEEE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0ED811-D084-5406-F5B9-38B188F74F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hlinkClick r:id="rId3"/>
              </a:rPr>
              <a:t>Hva betyr egentlig god helsehjelp? CRPD miniserie - Hva er EGENTLIG en VERNEPLEIER? | </a:t>
            </a:r>
            <a:r>
              <a:rPr lang="nb-NO" dirty="0" err="1">
                <a:hlinkClick r:id="rId3"/>
              </a:rPr>
              <a:t>Podcast</a:t>
            </a:r>
            <a:r>
              <a:rPr lang="nb-NO" dirty="0">
                <a:hlinkClick r:id="rId3"/>
              </a:rPr>
              <a:t> </a:t>
            </a:r>
            <a:r>
              <a:rPr lang="nb-NO" dirty="0" err="1">
                <a:hlinkClick r:id="rId3"/>
              </a:rPr>
              <a:t>on</a:t>
            </a:r>
            <a:r>
              <a:rPr lang="nb-NO" dirty="0">
                <a:hlinkClick r:id="rId3"/>
              </a:rPr>
              <a:t> Spotify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667108-233C-D910-37CB-53045378E8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1525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B5FFA-27D3-2741-81FC-3AD7F654E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F13415-5F00-5BB8-77F4-18BD5F08CC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B436E3-A550-AD24-2F66-944308576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35F594-D7C3-E9A8-636B-B262F13B96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942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E2A78-CE3D-FD75-10B9-152B78EC4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1757C7-4DFF-C1FD-1AA1-8F679A9BBE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4E0450-E768-B5F0-3516-6F092024C4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8637E7-B7A2-D4DB-C4E9-88A982C97D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8637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75113-F65D-9115-2893-BD7DDAB1A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FFEF8A-235E-7460-27D1-32F7B6E4E8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D46BD0-8A13-9B81-76A7-8D9AFEBD7D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hlinkClick r:id="rId3"/>
              </a:rPr>
              <a:t>Min egen helse – E-læring om helse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467D10-6B79-A2CC-E27F-36B503432B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0971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7596B-48B1-7E89-138C-87B2A2C26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35E6D6-C4BA-846E-3864-277DF4B041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1DEEA9-3923-DB22-A8CA-2BE536D18F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F8C1DC-8706-EAE3-2143-CDA3BFD8C7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5942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4C3B6-9847-666B-9222-1063872DF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2CE180-105A-4870-5074-3F56D46AFC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23CEE8-7878-BC07-A7D8-CE2C0E9BB2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7755C9-EE09-D44F-53E6-FD9F0799EA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5960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36EDD-79FB-A0FC-FD95-9F32BD819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98E6D3-32D4-93F3-FA1A-E8333F85D7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47C569-514D-F494-FA56-C68057CBA6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D1C68B-0AC0-2137-CF22-28484B80F3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3775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0C6B2-C5B5-EACF-1FBB-8FCE3454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2D7415-B777-598D-5FEB-1E62C1BFD5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89D82F-7F50-BA67-62A9-A01694155C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14694E-D703-2C7A-FAE2-ABBC26E810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7795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55D72-D895-5EA1-5821-CC11226B8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809DC4-C53A-22B4-B1B6-BC99E8335D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E8B3F1-9614-6A80-791C-FBD0972308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9F7E14-57AD-58AB-663E-3929473DBB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648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svgsilh.com/de/image/2831339.html" TargetMode="External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svgsilh.com/de/image/2831339.html" TargetMode="External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https://images.pexels.com/photos/7661590/pexels-photo-7661590.jpeg?auto=compress&amp;cs=tinysrgb&amp;w=1080"/>
          <p:cNvPicPr>
            <a:picLocks noChangeAspect="1"/>
          </p:cNvPicPr>
          <p:nvPr/>
        </p:nvPicPr>
        <p:blipFill>
          <a:blip r:embed="rId4"/>
          <a:srcRect l="16667" r="16667"/>
          <a:stretch/>
        </p:blipFill>
        <p:spPr>
          <a:xfrm>
            <a:off x="457200" y="742950"/>
            <a:ext cx="3657600" cy="36576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 l="-1730" r="-1730"/>
          <a:stretch/>
        </p:blipFill>
        <p:spPr>
          <a:xfrm>
            <a:off x="5943600" y="3226978"/>
            <a:ext cx="1371600" cy="13716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4572000" y="1532640"/>
            <a:ext cx="41148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88889"/>
              </a:lnSpc>
              <a:spcBef>
                <a:spcPts val="375"/>
              </a:spcBef>
            </a:pPr>
            <a:r>
              <a:rPr lang="en-US" sz="4000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Artikkel</a:t>
            </a:r>
            <a:r>
              <a:rPr lang="en-US" sz="40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 25 </a:t>
            </a:r>
            <a:r>
              <a:rPr lang="en-US" sz="4000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og</a:t>
            </a:r>
            <a:r>
              <a:rPr lang="en-US" sz="40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26</a:t>
            </a:r>
          </a:p>
          <a:p>
            <a:pPr algn="ctr">
              <a:lnSpc>
                <a:spcPct val="88889"/>
              </a:lnSpc>
              <a:spcBef>
                <a:spcPts val="375"/>
              </a:spcBef>
            </a:pPr>
            <a:r>
              <a:rPr lang="en-US" sz="40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Helse, </a:t>
            </a:r>
            <a:r>
              <a:rPr lang="en-US" sz="40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habilitering</a:t>
            </a:r>
            <a:r>
              <a:rPr lang="en-US" sz="40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40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og</a:t>
            </a:r>
            <a:r>
              <a:rPr lang="en-US" sz="40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40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rehabilitering</a:t>
            </a:r>
            <a:endParaRPr lang="en-US" sz="4000" b="1" dirty="0" err="1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7" name="Bilde 6" descr="Et bilde som inneholder skjermbilde, grafisk design, design&#10;&#10;KI-generert innhold kan være feil.">
            <a:extLst>
              <a:ext uri="{FF2B5EF4-FFF2-40B4-BE49-F238E27FC236}">
                <a16:creationId xmlns:a16="http://schemas.microsoft.com/office/drawing/2014/main" id="{3B86A85D-0E61-D3F4-52CA-775B9555BE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831" y="354421"/>
            <a:ext cx="4004429" cy="443465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A87DB-B13E-0ECA-A362-7957759A5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5BABB206-B502-E8EF-F171-D86AA3F093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493889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A1AAFCAD-6616-3057-A8BF-864D6FB25465}"/>
              </a:ext>
            </a:extLst>
          </p:cNvPr>
          <p:cNvSpPr/>
          <p:nvPr/>
        </p:nvSpPr>
        <p:spPr>
          <a:xfrm>
            <a:off x="1340000" y="931583"/>
            <a:ext cx="5541648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 err="1">
                <a:solidFill>
                  <a:srgbClr val="020202"/>
                </a:solidFill>
                <a:ea typeface="+mn-lt"/>
                <a:cs typeface="+mn-lt"/>
              </a:rPr>
              <a:t>Hva</a:t>
            </a:r>
            <a:r>
              <a:rPr lang="en-US" sz="2400" b="1" dirty="0">
                <a:solidFill>
                  <a:srgbClr val="020202"/>
                </a:solidFill>
                <a:ea typeface="+mn-lt"/>
                <a:cs typeface="+mn-lt"/>
              </a:rPr>
              <a:t> </a:t>
            </a:r>
            <a:r>
              <a:rPr lang="en-US" sz="2400" b="1" dirty="0" err="1">
                <a:solidFill>
                  <a:srgbClr val="020202"/>
                </a:solidFill>
                <a:ea typeface="+mn-lt"/>
                <a:cs typeface="+mn-lt"/>
              </a:rPr>
              <a:t>skal</a:t>
            </a:r>
            <a:r>
              <a:rPr lang="en-US" sz="2400" b="1" dirty="0">
                <a:solidFill>
                  <a:srgbClr val="020202"/>
                </a:solidFill>
                <a:ea typeface="+mn-lt"/>
                <a:cs typeface="+mn-lt"/>
              </a:rPr>
              <a:t> vi </a:t>
            </a:r>
            <a:r>
              <a:rPr lang="en-US" sz="2400" b="1" dirty="0" err="1">
                <a:solidFill>
                  <a:srgbClr val="020202"/>
                </a:solidFill>
                <a:ea typeface="+mn-lt"/>
                <a:cs typeface="+mn-lt"/>
              </a:rPr>
              <a:t>gjøre</a:t>
            </a:r>
            <a:r>
              <a:rPr lang="en-US" sz="2400" b="1" dirty="0">
                <a:solidFill>
                  <a:srgbClr val="020202"/>
                </a:solidFill>
                <a:ea typeface="+mn-lt"/>
                <a:cs typeface="+mn-lt"/>
              </a:rPr>
              <a:t> i </a:t>
            </a:r>
            <a:r>
              <a:rPr lang="en-US" sz="2400" b="1" dirty="0" err="1">
                <a:solidFill>
                  <a:srgbClr val="020202"/>
                </a:solidFill>
                <a:ea typeface="+mn-lt"/>
                <a:cs typeface="+mn-lt"/>
              </a:rPr>
              <a:t>dag</a:t>
            </a:r>
            <a:r>
              <a:rPr lang="en-US" sz="2400" b="1" dirty="0">
                <a:solidFill>
                  <a:srgbClr val="020202"/>
                </a:solidFill>
                <a:ea typeface="+mn-lt"/>
                <a:cs typeface="+mn-lt"/>
              </a:rPr>
              <a:t>? </a:t>
            </a:r>
            <a:r>
              <a:rPr lang="en-US" b="1" dirty="0">
                <a:solidFill>
                  <a:srgbClr val="020202"/>
                </a:solidFill>
                <a:ea typeface="+mn-lt"/>
                <a:cs typeface="+mn-lt"/>
              </a:rPr>
              <a:t>(Legg inn </a:t>
            </a:r>
            <a:r>
              <a:rPr lang="en-US" b="1" dirty="0" err="1">
                <a:solidFill>
                  <a:srgbClr val="020202"/>
                </a:solidFill>
                <a:ea typeface="+mn-lt"/>
                <a:cs typeface="+mn-lt"/>
              </a:rPr>
              <a:t>egen</a:t>
            </a:r>
            <a:r>
              <a:rPr lang="en-US" b="1" dirty="0">
                <a:solidFill>
                  <a:srgbClr val="020202"/>
                </a:solidFill>
                <a:ea typeface="+mn-lt"/>
                <a:cs typeface="+mn-lt"/>
              </a:rPr>
              <a:t> plan)</a:t>
            </a:r>
          </a:p>
          <a:p>
            <a:endParaRPr lang="en-US" sz="2400" b="1" dirty="0">
              <a:solidFill>
                <a:srgbClr val="020202"/>
              </a:solidFill>
              <a:latin typeface="PingFang SC"/>
              <a:ea typeface="Calibri"/>
              <a:cs typeface="Calibri"/>
            </a:endParaRPr>
          </a:p>
          <a:p>
            <a:endParaRPr lang="en-US" sz="2400" b="1" dirty="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92000"/>
              </a:lnSpc>
              <a:spcBef>
                <a:spcPts val="375"/>
              </a:spcBef>
            </a:pPr>
            <a:endParaRPr lang="en-US" sz="2400" b="1" dirty="0">
              <a:solidFill>
                <a:srgbClr val="020202"/>
              </a:solidFill>
            </a:endParaRPr>
          </a:p>
          <a:p>
            <a:pPr>
              <a:lnSpc>
                <a:spcPct val="92000"/>
              </a:lnSpc>
              <a:spcBef>
                <a:spcPts val="375"/>
              </a:spcBef>
            </a:pPr>
            <a:endParaRPr lang="en-US" sz="2400" b="1" dirty="0">
              <a:solidFill>
                <a:srgbClr val="020202"/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324FE87D-0958-CBF5-2F8F-C6C8AEEC2EA6}"/>
              </a:ext>
            </a:extLst>
          </p:cNvPr>
          <p:cNvSpPr/>
          <p:nvPr/>
        </p:nvSpPr>
        <p:spPr>
          <a:xfrm>
            <a:off x="1340000" y="1456243"/>
            <a:ext cx="8192620" cy="3215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4444"/>
              </a:lnSpc>
              <a:spcBef>
                <a:spcPts val="375"/>
              </a:spcBef>
            </a:pPr>
            <a:endParaRPr lang="en-US" b="1">
              <a:solidFill>
                <a:srgbClr val="020202"/>
              </a:solidFill>
              <a:ea typeface="PingFang SC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4064C7-17EE-089A-79F9-A8B66390B638}"/>
              </a:ext>
            </a:extLst>
          </p:cNvPr>
          <p:cNvSpPr txBox="1"/>
          <p:nvPr/>
        </p:nvSpPr>
        <p:spPr>
          <a:xfrm>
            <a:off x="1024774" y="2040148"/>
            <a:ext cx="5687970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du det </a:t>
            </a:r>
            <a:r>
              <a:rPr lang="en-US" dirty="0" err="1"/>
              <a:t>i</a:t>
            </a:r>
            <a:r>
              <a:rPr lang="en-US" dirty="0"/>
              <a:t> </a:t>
            </a:r>
            <a:r>
              <a:rPr lang="en-US" dirty="0" err="1"/>
              <a:t>dag</a:t>
            </a:r>
            <a:r>
              <a:rPr lang="en-US" dirty="0"/>
              <a:t>?</a:t>
            </a:r>
          </a:p>
          <a:p>
            <a:r>
              <a:rPr lang="en-US" dirty="0" err="1"/>
              <a:t>Trivselsregler</a:t>
            </a:r>
            <a:endParaRPr lang="en-US" dirty="0"/>
          </a:p>
          <a:p>
            <a:r>
              <a:rPr lang="en-US" dirty="0" err="1"/>
              <a:t>Målet</a:t>
            </a:r>
            <a:r>
              <a:rPr lang="en-US" dirty="0"/>
              <a:t> med CRPD?</a:t>
            </a:r>
          </a:p>
          <a:p>
            <a:r>
              <a:rPr lang="en-US" dirty="0" err="1"/>
              <a:t>Hva</a:t>
            </a:r>
            <a:r>
              <a:rPr lang="en-US" dirty="0"/>
              <a:t> er </a:t>
            </a:r>
            <a:r>
              <a:rPr lang="en-US" dirty="0" err="1"/>
              <a:t>helse</a:t>
            </a:r>
            <a:r>
              <a:rPr lang="en-US" dirty="0"/>
              <a:t>, </a:t>
            </a:r>
            <a:r>
              <a:rPr lang="en-US" dirty="0" err="1"/>
              <a:t>habilitering</a:t>
            </a:r>
            <a:r>
              <a:rPr lang="en-US" dirty="0"/>
              <a:t> og </a:t>
            </a:r>
            <a:r>
              <a:rPr lang="en-US" dirty="0" err="1"/>
              <a:t>rehabilitering</a:t>
            </a:r>
            <a:r>
              <a:rPr lang="en-US" dirty="0"/>
              <a:t>?</a:t>
            </a:r>
          </a:p>
          <a:p>
            <a:r>
              <a:rPr lang="en-US" dirty="0"/>
              <a:t>Pause</a:t>
            </a:r>
          </a:p>
          <a:p>
            <a:r>
              <a:rPr lang="en-US" dirty="0" err="1"/>
              <a:t>Hva</a:t>
            </a:r>
            <a:r>
              <a:rPr lang="en-US" dirty="0"/>
              <a:t> er </a:t>
            </a:r>
            <a:r>
              <a:rPr lang="en-US" dirty="0" err="1"/>
              <a:t>gode</a:t>
            </a:r>
            <a:r>
              <a:rPr lang="en-US" dirty="0"/>
              <a:t> </a:t>
            </a:r>
            <a:r>
              <a:rPr lang="en-US" dirty="0" err="1"/>
              <a:t>helse-tjenester</a:t>
            </a:r>
            <a:r>
              <a:rPr lang="en-US" dirty="0"/>
              <a:t> for deg?</a:t>
            </a:r>
          </a:p>
          <a:p>
            <a:r>
              <a:rPr lang="en-US" dirty="0" err="1"/>
              <a:t>Hvor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vi </a:t>
            </a:r>
            <a:r>
              <a:rPr lang="en-US" dirty="0" err="1"/>
              <a:t>lære</a:t>
            </a:r>
            <a:r>
              <a:rPr lang="en-US" dirty="0"/>
              <a:t> </a:t>
            </a:r>
            <a:r>
              <a:rPr lang="en-US" dirty="0" err="1"/>
              <a:t>mer</a:t>
            </a:r>
            <a:r>
              <a:rPr lang="en-US" dirty="0"/>
              <a:t> om </a:t>
            </a:r>
            <a:r>
              <a:rPr lang="en-US" dirty="0" err="1"/>
              <a:t>helse</a:t>
            </a:r>
            <a:r>
              <a:rPr lang="en-US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930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467D3-09E1-3BB0-E823-2095A0033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EFC0CCC1-E286-DF3F-7E42-1BE460974A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493889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949F9B47-83CD-70A1-C133-96C06770F562}"/>
              </a:ext>
            </a:extLst>
          </p:cNvPr>
          <p:cNvSpPr/>
          <p:nvPr/>
        </p:nvSpPr>
        <p:spPr>
          <a:xfrm>
            <a:off x="1340000" y="931583"/>
            <a:ext cx="5541648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err="1">
                <a:solidFill>
                  <a:srgbClr val="020202"/>
                </a:solidFill>
                <a:ea typeface="+mn-lt"/>
                <a:cs typeface="+mn-lt"/>
              </a:rPr>
              <a:t>Hvordan</a:t>
            </a:r>
            <a:r>
              <a:rPr lang="en-US" sz="2400" b="1">
                <a:solidFill>
                  <a:srgbClr val="020202"/>
                </a:solidFill>
                <a:ea typeface="+mn-lt"/>
                <a:cs typeface="+mn-lt"/>
              </a:rPr>
              <a:t> </a:t>
            </a:r>
            <a:r>
              <a:rPr lang="en-US" sz="2400" b="1" err="1">
                <a:solidFill>
                  <a:srgbClr val="020202"/>
                </a:solidFill>
                <a:ea typeface="+mn-lt"/>
                <a:cs typeface="+mn-lt"/>
              </a:rPr>
              <a:t>har</a:t>
            </a:r>
            <a:r>
              <a:rPr lang="en-US" sz="2400" b="1">
                <a:solidFill>
                  <a:srgbClr val="020202"/>
                </a:solidFill>
                <a:ea typeface="+mn-lt"/>
                <a:cs typeface="+mn-lt"/>
              </a:rPr>
              <a:t> du det </a:t>
            </a:r>
            <a:r>
              <a:rPr lang="en-US" sz="2400" b="1" err="1">
                <a:solidFill>
                  <a:srgbClr val="020202"/>
                </a:solidFill>
                <a:ea typeface="+mn-lt"/>
                <a:cs typeface="+mn-lt"/>
              </a:rPr>
              <a:t>i</a:t>
            </a:r>
            <a:r>
              <a:rPr lang="en-US" sz="2400" b="1">
                <a:solidFill>
                  <a:srgbClr val="020202"/>
                </a:solidFill>
                <a:ea typeface="+mn-lt"/>
                <a:cs typeface="+mn-lt"/>
              </a:rPr>
              <a:t> </a:t>
            </a:r>
            <a:r>
              <a:rPr lang="en-US" sz="2400" b="1" err="1">
                <a:solidFill>
                  <a:srgbClr val="020202"/>
                </a:solidFill>
                <a:ea typeface="+mn-lt"/>
                <a:cs typeface="+mn-lt"/>
              </a:rPr>
              <a:t>dag</a:t>
            </a:r>
            <a:r>
              <a:rPr lang="en-US" sz="2400" b="1">
                <a:solidFill>
                  <a:srgbClr val="020202"/>
                </a:solidFill>
                <a:ea typeface="+mn-lt"/>
                <a:cs typeface="+mn-lt"/>
              </a:rPr>
              <a:t>?</a:t>
            </a:r>
          </a:p>
          <a:p>
            <a:endParaRPr lang="en-US" sz="2400" b="1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92000"/>
              </a:lnSpc>
              <a:spcBef>
                <a:spcPts val="375"/>
              </a:spcBef>
            </a:pPr>
            <a:endParaRPr lang="en-US" sz="2400" b="1">
              <a:solidFill>
                <a:srgbClr val="020202"/>
              </a:solidFill>
            </a:endParaRPr>
          </a:p>
          <a:p>
            <a:pPr>
              <a:lnSpc>
                <a:spcPct val="92000"/>
              </a:lnSpc>
              <a:spcBef>
                <a:spcPts val="375"/>
              </a:spcBef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EFB4D994-429C-1A3A-A1B1-2758BA3B6A03}"/>
              </a:ext>
            </a:extLst>
          </p:cNvPr>
          <p:cNvSpPr/>
          <p:nvPr/>
        </p:nvSpPr>
        <p:spPr>
          <a:xfrm>
            <a:off x="1340000" y="1456243"/>
            <a:ext cx="8192620" cy="3215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4444"/>
              </a:lnSpc>
              <a:spcBef>
                <a:spcPts val="375"/>
              </a:spcBef>
            </a:pPr>
            <a:endParaRPr lang="en-US" b="1">
              <a:solidFill>
                <a:srgbClr val="020202"/>
              </a:solidFill>
              <a:ea typeface="PingFang SC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25A15C-0A46-DA35-7220-D0AEF0C84D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4364" y="1610078"/>
            <a:ext cx="5375276" cy="376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067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8D521-784D-F90C-DE17-E24D269C8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3F3DF444-4881-504A-54FC-3D796F02F0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493889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E333C4DE-F378-4247-4598-680008A109B9}"/>
              </a:ext>
            </a:extLst>
          </p:cNvPr>
          <p:cNvSpPr/>
          <p:nvPr/>
        </p:nvSpPr>
        <p:spPr>
          <a:xfrm>
            <a:off x="1340000" y="931583"/>
            <a:ext cx="5541648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err="1">
                <a:solidFill>
                  <a:srgbClr val="020202"/>
                </a:solidFill>
                <a:ea typeface="+mn-lt"/>
                <a:cs typeface="+mn-lt"/>
              </a:rPr>
              <a:t>Hva</a:t>
            </a:r>
            <a:r>
              <a:rPr lang="en-US" sz="2400" b="1">
                <a:solidFill>
                  <a:srgbClr val="020202"/>
                </a:solidFill>
                <a:ea typeface="+mn-lt"/>
                <a:cs typeface="+mn-lt"/>
              </a:rPr>
              <a:t> </a:t>
            </a:r>
            <a:r>
              <a:rPr lang="en-US" sz="2400" b="1" err="1">
                <a:solidFill>
                  <a:srgbClr val="020202"/>
                </a:solidFill>
                <a:ea typeface="+mn-lt"/>
                <a:cs typeface="+mn-lt"/>
              </a:rPr>
              <a:t>gjør</a:t>
            </a:r>
            <a:r>
              <a:rPr lang="en-US" sz="2400" b="1">
                <a:solidFill>
                  <a:srgbClr val="020202"/>
                </a:solidFill>
                <a:ea typeface="+mn-lt"/>
                <a:cs typeface="+mn-lt"/>
              </a:rPr>
              <a:t> vi for at vi </a:t>
            </a:r>
            <a:r>
              <a:rPr lang="en-US" sz="2400" b="1" err="1">
                <a:solidFill>
                  <a:srgbClr val="020202"/>
                </a:solidFill>
                <a:ea typeface="+mn-lt"/>
                <a:cs typeface="+mn-lt"/>
              </a:rPr>
              <a:t>skal</a:t>
            </a:r>
            <a:r>
              <a:rPr lang="en-US" sz="2400" b="1">
                <a:solidFill>
                  <a:srgbClr val="020202"/>
                </a:solidFill>
                <a:ea typeface="+mn-lt"/>
                <a:cs typeface="+mn-lt"/>
              </a:rPr>
              <a:t> ha det bra </a:t>
            </a:r>
            <a:r>
              <a:rPr lang="en-US" sz="2400" b="1" err="1">
                <a:solidFill>
                  <a:srgbClr val="020202"/>
                </a:solidFill>
                <a:ea typeface="+mn-lt"/>
                <a:cs typeface="+mn-lt"/>
              </a:rPr>
              <a:t>sammen</a:t>
            </a:r>
            <a:r>
              <a:rPr lang="en-US" sz="2400" b="1">
                <a:solidFill>
                  <a:srgbClr val="020202"/>
                </a:solidFill>
                <a:ea typeface="+mn-lt"/>
                <a:cs typeface="+mn-lt"/>
              </a:rPr>
              <a:t>?</a:t>
            </a:r>
          </a:p>
          <a:p>
            <a:endParaRPr lang="en-US" sz="2400" b="1">
              <a:solidFill>
                <a:srgbClr val="020202"/>
              </a:solidFill>
              <a:latin typeface="PingFang SC"/>
              <a:ea typeface="Calibri"/>
              <a:cs typeface="Calibri"/>
            </a:endParaRPr>
          </a:p>
          <a:p>
            <a:endParaRPr lang="en-US" sz="2400" b="1">
              <a:solidFill>
                <a:srgbClr val="020202"/>
              </a:solidFill>
              <a:latin typeface="PingFang SC"/>
              <a:ea typeface="Calibri"/>
              <a:cs typeface="Calibri"/>
            </a:endParaRPr>
          </a:p>
          <a:p>
            <a:endParaRPr lang="en-US" sz="2400" b="1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92000"/>
              </a:lnSpc>
              <a:spcBef>
                <a:spcPts val="375"/>
              </a:spcBef>
            </a:pPr>
            <a:endParaRPr lang="en-US" sz="2400" b="1">
              <a:solidFill>
                <a:srgbClr val="020202"/>
              </a:solidFill>
            </a:endParaRPr>
          </a:p>
          <a:p>
            <a:pPr>
              <a:lnSpc>
                <a:spcPct val="92000"/>
              </a:lnSpc>
              <a:spcBef>
                <a:spcPts val="375"/>
              </a:spcBef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13351255-22FF-8839-10CC-5C5D54324EFC}"/>
              </a:ext>
            </a:extLst>
          </p:cNvPr>
          <p:cNvSpPr/>
          <p:nvPr/>
        </p:nvSpPr>
        <p:spPr>
          <a:xfrm>
            <a:off x="1340000" y="1456243"/>
            <a:ext cx="8192620" cy="3215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4444"/>
              </a:lnSpc>
              <a:spcBef>
                <a:spcPts val="375"/>
              </a:spcBef>
            </a:pPr>
            <a:endParaRPr lang="en-US" b="1">
              <a:solidFill>
                <a:srgbClr val="020202"/>
              </a:solidFill>
              <a:ea typeface="PingFang SC"/>
            </a:endParaRPr>
          </a:p>
        </p:txBody>
      </p:sp>
      <p:pic>
        <p:nvPicPr>
          <p:cNvPr id="6" name="Bilde 5" descr="Mange hender hever tommel opp">
            <a:extLst>
              <a:ext uri="{FF2B5EF4-FFF2-40B4-BE49-F238E27FC236}">
                <a16:creationId xmlns:a16="http://schemas.microsoft.com/office/drawing/2014/main" id="{D03BBE50-33B2-92FE-BAD5-7FBB68D56E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146" y="1828800"/>
            <a:ext cx="5104534" cy="340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1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6A08E-30D7-BDC0-09E2-55136BB3C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C068E57B-298A-377F-EDF5-4960FBDDEC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762E9991-FD5F-7839-5350-949DA860517F}"/>
              </a:ext>
            </a:extLst>
          </p:cNvPr>
          <p:cNvSpPr/>
          <p:nvPr/>
        </p:nvSpPr>
        <p:spPr>
          <a:xfrm>
            <a:off x="1340000" y="931583"/>
            <a:ext cx="5541648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Hva</a:t>
            </a:r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er CRPD?</a:t>
            </a: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E27F9F88-322D-FA20-5FBF-BC1F7650B6C7}"/>
              </a:ext>
            </a:extLst>
          </p:cNvPr>
          <p:cNvSpPr/>
          <p:nvPr/>
        </p:nvSpPr>
        <p:spPr>
          <a:xfrm>
            <a:off x="1340000" y="1456243"/>
            <a:ext cx="8192620" cy="3215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200000"/>
              </a:lnSpc>
            </a:pP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C =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Konvensjon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(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en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avtale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mellom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flere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land)</a:t>
            </a:r>
          </a:p>
          <a:p>
            <a:pPr>
              <a:lnSpc>
                <a:spcPct val="200000"/>
              </a:lnSpc>
            </a:pP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R=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Rettigheter</a:t>
            </a:r>
            <a:endParaRPr lang="en-US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200000"/>
              </a:lnSpc>
            </a:pP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P=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Mennesker</a:t>
            </a:r>
          </a:p>
          <a:p>
            <a:pPr>
              <a:lnSpc>
                <a:spcPct val="200000"/>
              </a:lnSpc>
            </a:pP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D=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Funksjonsvariasjoner</a:t>
            </a:r>
          </a:p>
          <a:p>
            <a:pPr>
              <a:lnSpc>
                <a:spcPct val="124444"/>
              </a:lnSpc>
              <a:spcBef>
                <a:spcPts val="375"/>
              </a:spcBef>
            </a:pPr>
            <a:endParaRPr lang="en-US" b="1">
              <a:solidFill>
                <a:srgbClr val="020202"/>
              </a:solidFill>
              <a:latin typeface="PingFang SC"/>
              <a:ea typeface="Calibri"/>
              <a:cs typeface="Calibri"/>
            </a:endParaRPr>
          </a:p>
        </p:txBody>
      </p:sp>
      <p:pic>
        <p:nvPicPr>
          <p:cNvPr id="10" name="Grafikk 4">
            <a:extLst>
              <a:ext uri="{FF2B5EF4-FFF2-40B4-BE49-F238E27FC236}">
                <a16:creationId xmlns:a16="http://schemas.microsoft.com/office/drawing/2014/main" id="{D2FCB5C6-3EBF-7B3B-A324-D9DCD234B5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286341" y="1544788"/>
            <a:ext cx="2890684" cy="241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438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9CAE4-3D7E-D9AF-FB28-49D208D60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674B8D77-EB09-5793-B20C-EF0CB5B8B9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0FC2AB9D-B75F-A2CD-28C5-7921B5C1670F}"/>
              </a:ext>
            </a:extLst>
          </p:cNvPr>
          <p:cNvSpPr/>
          <p:nvPr/>
        </p:nvSpPr>
        <p:spPr>
          <a:xfrm>
            <a:off x="1340000" y="931583"/>
            <a:ext cx="5541648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Hvorfor</a:t>
            </a:r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CRPD?</a:t>
            </a: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7649D56B-F108-BFA1-CC94-DF0CFB875AFC}"/>
              </a:ext>
            </a:extLst>
          </p:cNvPr>
          <p:cNvSpPr/>
          <p:nvPr/>
        </p:nvSpPr>
        <p:spPr>
          <a:xfrm>
            <a:off x="1340000" y="1456243"/>
            <a:ext cx="7019542" cy="3215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4444"/>
              </a:lnSpc>
              <a:spcBef>
                <a:spcPts val="375"/>
              </a:spcBef>
            </a:pPr>
            <a:endParaRPr lang="en-US" b="1">
              <a:solidFill>
                <a:srgbClr val="020202"/>
              </a:solidFill>
              <a:latin typeface="PingFang SC"/>
              <a:ea typeface="Calibri"/>
              <a:cs typeface="Calibri"/>
            </a:endParaRPr>
          </a:p>
        </p:txBody>
      </p:sp>
      <p:pic>
        <p:nvPicPr>
          <p:cNvPr id="10" name="Grafikk 4">
            <a:extLst>
              <a:ext uri="{FF2B5EF4-FFF2-40B4-BE49-F238E27FC236}">
                <a16:creationId xmlns:a16="http://schemas.microsoft.com/office/drawing/2014/main" id="{B6C38FB8-0D9A-2859-729E-AB4D7CA3B7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1080000">
            <a:off x="6241347" y="1251518"/>
            <a:ext cx="2371823" cy="198037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C445B7A-6552-BB78-AA6E-D9C390DA85A6}"/>
              </a:ext>
            </a:extLst>
          </p:cNvPr>
          <p:cNvSpPr txBox="1"/>
          <p:nvPr/>
        </p:nvSpPr>
        <p:spPr>
          <a:xfrm>
            <a:off x="398833" y="1739297"/>
            <a:ext cx="5687573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err="1"/>
              <a:t>Sikre</a:t>
            </a:r>
            <a:r>
              <a:rPr lang="en-US" sz="2800"/>
              <a:t> </a:t>
            </a:r>
            <a:r>
              <a:rPr lang="en-US" sz="2800" b="1" err="1"/>
              <a:t>menneskerettigheter</a:t>
            </a:r>
            <a:r>
              <a:rPr lang="en-US" sz="2800"/>
              <a:t> for </a:t>
            </a:r>
            <a:r>
              <a:rPr lang="en-US" sz="2800" err="1"/>
              <a:t>mennesker</a:t>
            </a:r>
            <a:r>
              <a:rPr lang="en-US" sz="2800"/>
              <a:t> med </a:t>
            </a:r>
            <a:r>
              <a:rPr lang="en-US" sz="2800" err="1"/>
              <a:t>nedsatt</a:t>
            </a:r>
            <a:r>
              <a:rPr lang="en-US" sz="2800"/>
              <a:t> </a:t>
            </a:r>
            <a:r>
              <a:rPr lang="en-US" sz="2800" err="1"/>
              <a:t>funksjonsevne</a:t>
            </a:r>
            <a:r>
              <a:rPr lang="en-US" sz="2800"/>
              <a:t>.</a:t>
            </a:r>
          </a:p>
          <a:p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94123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340000" y="931583"/>
            <a:ext cx="5541648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1: </a:t>
            </a:r>
            <a:r>
              <a:rPr lang="en-US" sz="2400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Hva</a:t>
            </a:r>
            <a:r>
              <a:rPr lang="en-US" sz="24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er </a:t>
            </a:r>
            <a:r>
              <a:rPr lang="en-US" sz="2400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helse</a:t>
            </a:r>
            <a:r>
              <a:rPr lang="en-US" sz="24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?</a:t>
            </a:r>
            <a:endParaRPr lang="en-US" sz="2400" b="1" dirty="0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 dirty="0">
              <a:solidFill>
                <a:srgbClr val="020202"/>
              </a:solidFill>
            </a:endParaRPr>
          </a:p>
        </p:txBody>
      </p:sp>
      <p:sp>
        <p:nvSpPr>
          <p:cNvPr id="7" name="Text 1"/>
          <p:cNvSpPr/>
          <p:nvPr/>
        </p:nvSpPr>
        <p:spPr>
          <a:xfrm>
            <a:off x="1340000" y="1456243"/>
            <a:ext cx="8192620" cy="3215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4444"/>
              </a:lnSpc>
              <a:spcBef>
                <a:spcPts val="375"/>
              </a:spcBef>
            </a:pPr>
            <a:endParaRPr lang="en-US" b="1">
              <a:solidFill>
                <a:srgbClr val="020202"/>
              </a:solidFill>
              <a:ea typeface="PingFang SC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201AFDA6-3CDB-6320-CFDB-97D7A25404C0}"/>
              </a:ext>
            </a:extLst>
          </p:cNvPr>
          <p:cNvSpPr txBox="1"/>
          <p:nvPr/>
        </p:nvSpPr>
        <p:spPr>
          <a:xfrm>
            <a:off x="2175164" y="2295720"/>
            <a:ext cx="57912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/>
            <a:r>
              <a:rPr lang="nb-NO" dirty="0"/>
              <a:t>❤️ </a:t>
            </a:r>
            <a:r>
              <a:rPr lang="nb-NO" b="1" dirty="0"/>
              <a:t>Helse er å ha det bra i kroppen, tankene og hverdagen.</a:t>
            </a:r>
            <a:endParaRPr lang="nb-NO" dirty="0"/>
          </a:p>
          <a:p>
            <a:pPr fontAlgn="t">
              <a:lnSpc>
                <a:spcPct val="100000"/>
              </a:lnSpc>
              <a:buNone/>
            </a:pPr>
            <a:endParaRPr lang="nb-NO" sz="1800" b="0" i="0" dirty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endParaRPr lang="nb-NO" dirty="0"/>
          </a:p>
          <a:p>
            <a:pPr fontAlgn="t">
              <a:lnSpc>
                <a:spcPct val="100000"/>
              </a:lnSpc>
              <a:buNone/>
            </a:pPr>
            <a:r>
              <a:rPr lang="nb-NO" sz="1800" b="0" i="0" dirty="0">
                <a:effectLst/>
                <a:latin typeface="+mn-lt"/>
              </a:rPr>
              <a:t>Det handler om trivsel, trygghet, relasjoner, mestring og mulighet til å gjøre ting som er viktige for deg.</a:t>
            </a:r>
            <a:endParaRPr lang="nb-NO" sz="1800" b="0" i="0" dirty="0">
              <a:effectLst/>
              <a:latin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4B1B1-C032-8F0D-58BC-B674C00A7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59BC1AB6-9FC5-D4C9-6E3B-31913FB520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6200" y="34758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A0D96C15-E352-21A9-19EB-645FE0926027}"/>
              </a:ext>
            </a:extLst>
          </p:cNvPr>
          <p:cNvSpPr/>
          <p:nvPr/>
        </p:nvSpPr>
        <p:spPr>
          <a:xfrm>
            <a:off x="1363980" y="690196"/>
            <a:ext cx="5943600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2: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Hva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er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habilitering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100" b="1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 dirty="0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34CFE032-2D2C-B1A4-350E-4F5AB9A8EC88}"/>
              </a:ext>
            </a:extLst>
          </p:cNvPr>
          <p:cNvSpPr/>
          <p:nvPr/>
        </p:nvSpPr>
        <p:spPr>
          <a:xfrm>
            <a:off x="713509" y="1870363"/>
            <a:ext cx="7356763" cy="1454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fontAlgn="t">
              <a:lnSpc>
                <a:spcPct val="100000"/>
              </a:lnSpc>
              <a:buNone/>
            </a:pPr>
            <a:r>
              <a:rPr lang="nb-NO" dirty="0"/>
              <a:t>🌱 </a:t>
            </a:r>
            <a:r>
              <a:rPr lang="nb-NO" b="1" dirty="0"/>
              <a:t>Habilitering er hjelp til å lære seg å gjøre nye ting.</a:t>
            </a:r>
          </a:p>
          <a:p>
            <a:pPr fontAlgn="t">
              <a:lnSpc>
                <a:spcPct val="100000"/>
              </a:lnSpc>
              <a:buNone/>
            </a:pPr>
            <a:endParaRPr lang="nb-NO" b="1" dirty="0"/>
          </a:p>
          <a:p>
            <a:pPr fontAlgn="t"/>
            <a:r>
              <a:rPr lang="nb-NO" dirty="0"/>
              <a:t>❎Gir rett til opplæring for gjøre personer mest mulig selvstendighet.</a:t>
            </a:r>
          </a:p>
          <a:p>
            <a:pPr fontAlgn="t"/>
            <a:endParaRPr lang="nb-NO" dirty="0"/>
          </a:p>
          <a:p>
            <a:pPr fontAlgn="t"/>
            <a:r>
              <a:rPr lang="nb-NO" dirty="0"/>
              <a:t>❎ Gir rett til opplæring og hjelpemidler for at personer skal delta mest mulig.</a:t>
            </a:r>
          </a:p>
          <a:p>
            <a:pPr fontAlgn="t">
              <a:lnSpc>
                <a:spcPct val="100000"/>
              </a:lnSpc>
              <a:buNone/>
            </a:pPr>
            <a:endParaRPr lang="nb-NO" dirty="0"/>
          </a:p>
          <a:p>
            <a:endParaRPr lang="en-US" dirty="0"/>
          </a:p>
          <a:p>
            <a:endParaRPr lang="en-US" sz="1100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4444"/>
              </a:lnSpc>
              <a:spcBef>
                <a:spcPts val="375"/>
              </a:spcBef>
              <a:buNone/>
            </a:pPr>
            <a:endParaRPr lang="en-US" sz="1350" b="1" dirty="0">
              <a:solidFill>
                <a:srgbClr val="02020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821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42A6D-E32B-0970-34D7-0A4193DD1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E1198882-8790-903C-BBF8-833A797391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97B7900F-694A-010B-E85C-EEFED7B1ECD2}"/>
              </a:ext>
            </a:extLst>
          </p:cNvPr>
          <p:cNvSpPr/>
          <p:nvPr/>
        </p:nvSpPr>
        <p:spPr>
          <a:xfrm>
            <a:off x="1409700" y="815378"/>
            <a:ext cx="7277100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3: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Hva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er re-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habilitering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100" b="1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 dirty="0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1D0AF3AE-114E-411B-DA70-B172D3CD18A8}"/>
              </a:ext>
            </a:extLst>
          </p:cNvPr>
          <p:cNvSpPr/>
          <p:nvPr/>
        </p:nvSpPr>
        <p:spPr>
          <a:xfrm>
            <a:off x="1409700" y="1295360"/>
            <a:ext cx="6979920" cy="2438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dirty="0"/>
          </a:p>
          <a:p>
            <a:r>
              <a:rPr lang="nb-NO" dirty="0"/>
              <a:t>🏋️Hjelp til å trene seg opp til å gjøre ting man kunne før man ble syk eller utsatt for en ulykke.</a:t>
            </a:r>
          </a:p>
          <a:p>
            <a:endParaRPr lang="nb-NO" dirty="0"/>
          </a:p>
          <a:p>
            <a:r>
              <a:rPr lang="nb-NO" dirty="0"/>
              <a:t>🏋️Hjelp til å trene på ting man kan.</a:t>
            </a:r>
          </a:p>
          <a:p>
            <a:endParaRPr lang="nb-NO" dirty="0"/>
          </a:p>
          <a:p>
            <a:r>
              <a:rPr lang="nb-NO" dirty="0"/>
              <a:t>Det er viktig for å kunne være selvstendig og delta i samfunnet!</a:t>
            </a:r>
          </a:p>
          <a:p>
            <a:endParaRPr lang="nb-NO" dirty="0"/>
          </a:p>
          <a:p>
            <a:endParaRPr lang="nb-NO" dirty="0"/>
          </a:p>
          <a:p>
            <a:endParaRPr lang="en-US" dirty="0"/>
          </a:p>
          <a:p>
            <a:endParaRPr lang="en-US" sz="1100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4444"/>
              </a:lnSpc>
              <a:spcBef>
                <a:spcPts val="375"/>
              </a:spcBef>
              <a:buNone/>
            </a:pPr>
            <a:endParaRPr lang="en-US" sz="1350" b="1" dirty="0">
              <a:solidFill>
                <a:srgbClr val="02020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837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15D7D-9BFA-AFDB-819A-6009E8FD0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FFCA1922-ED07-8CE2-EC9B-DC02337187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11250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D4B1E752-D2C8-7AA5-F378-0F051C8288EC}"/>
              </a:ext>
            </a:extLst>
          </p:cNvPr>
          <p:cNvSpPr/>
          <p:nvPr/>
        </p:nvSpPr>
        <p:spPr>
          <a:xfrm>
            <a:off x="1411014" y="1050548"/>
            <a:ext cx="7078717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4: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Hva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er god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helsetjenester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100" b="1" dirty="0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 dirty="0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5E12E0D7-3143-4D98-AE6D-D225ED28DEDB}"/>
              </a:ext>
            </a:extLst>
          </p:cNvPr>
          <p:cNvSpPr/>
          <p:nvPr/>
        </p:nvSpPr>
        <p:spPr>
          <a:xfrm>
            <a:off x="1489841" y="1600199"/>
            <a:ext cx="7196959" cy="3006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dirty="0"/>
          </a:p>
          <a:p>
            <a:endParaRPr lang="en-US" sz="1100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4444"/>
              </a:lnSpc>
              <a:spcBef>
                <a:spcPts val="375"/>
              </a:spcBef>
              <a:buNone/>
            </a:pPr>
            <a:endParaRPr lang="en-US" sz="1350" b="1" dirty="0">
              <a:solidFill>
                <a:srgbClr val="020202"/>
              </a:solidFill>
            </a:endParaRP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9EAD16D0-136F-4EC5-063D-2A1B62A625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1014" y="1535653"/>
            <a:ext cx="6243145" cy="281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05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3CB7C-7ADA-A0BF-44DA-13C683FD9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A5A21AB4-2439-6DD2-2C08-53049A23A2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11250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CA0DA20C-615A-5A60-9966-38ED724F6901}"/>
              </a:ext>
            </a:extLst>
          </p:cNvPr>
          <p:cNvSpPr/>
          <p:nvPr/>
        </p:nvSpPr>
        <p:spPr>
          <a:xfrm>
            <a:off x="1411014" y="1050548"/>
            <a:ext cx="7078717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5: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Hva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er god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helsetjenester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deg?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100" b="1" dirty="0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 dirty="0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223926A3-7113-0ED5-5010-B1252A08F8B6}"/>
              </a:ext>
            </a:extLst>
          </p:cNvPr>
          <p:cNvSpPr/>
          <p:nvPr/>
        </p:nvSpPr>
        <p:spPr>
          <a:xfrm>
            <a:off x="1489841" y="1600199"/>
            <a:ext cx="7196959" cy="3006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dirty="0"/>
          </a:p>
          <a:p>
            <a:endParaRPr lang="en-US" sz="1100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4444"/>
              </a:lnSpc>
              <a:spcBef>
                <a:spcPts val="375"/>
              </a:spcBef>
              <a:buNone/>
            </a:pPr>
            <a:endParaRPr lang="en-US" sz="1350" b="1" dirty="0">
              <a:solidFill>
                <a:srgbClr val="020202"/>
              </a:solidFill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67871BF6-E41A-86C0-19E2-B64B2C9214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6244" y="1400989"/>
            <a:ext cx="4241865" cy="3188540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8AF7F2C8-9BA5-DFC8-8F05-80BAB042D4E2}"/>
              </a:ext>
            </a:extLst>
          </p:cNvPr>
          <p:cNvSpPr/>
          <p:nvPr/>
        </p:nvSpPr>
        <p:spPr>
          <a:xfrm>
            <a:off x="3380509" y="2339037"/>
            <a:ext cx="2147455" cy="1470963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Gode helsetjenester for meg er når?</a:t>
            </a:r>
          </a:p>
        </p:txBody>
      </p:sp>
    </p:spTree>
    <p:extLst>
      <p:ext uri="{BB962C8B-B14F-4D97-AF65-F5344CB8AC3E}">
        <p14:creationId xmlns:p14="http://schemas.microsoft.com/office/powerpoint/2010/main" val="791562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FFB3E-D41D-62FA-9508-4E2ED3649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6483AB01-BD6B-CF42-79F8-7CCFDED0EE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625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69346827-ABB7-235E-7520-F471DCBA97B1}"/>
              </a:ext>
            </a:extLst>
          </p:cNvPr>
          <p:cNvSpPr/>
          <p:nvPr/>
        </p:nvSpPr>
        <p:spPr>
          <a:xfrm>
            <a:off x="1424940" y="865416"/>
            <a:ext cx="6174278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6: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Hvor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kan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vi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lære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om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helse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og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rettigheter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100" b="1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 dirty="0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36AAAC29-1EC9-8B30-6893-ED4BC4C209EF}"/>
              </a:ext>
            </a:extLst>
          </p:cNvPr>
          <p:cNvSpPr/>
          <p:nvPr/>
        </p:nvSpPr>
        <p:spPr>
          <a:xfrm>
            <a:off x="1424940" y="1242020"/>
            <a:ext cx="7261860" cy="2499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dirty="0"/>
          </a:p>
          <a:p>
            <a:endParaRPr lang="en-US" sz="1100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4444"/>
              </a:lnSpc>
              <a:spcBef>
                <a:spcPts val="375"/>
              </a:spcBef>
              <a:buNone/>
            </a:pPr>
            <a:endParaRPr lang="en-US" sz="1350" b="1" dirty="0">
              <a:solidFill>
                <a:srgbClr val="020202"/>
              </a:solidFill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35C5D946-8F4E-F06D-1830-EE57E9F3A890}"/>
              </a:ext>
            </a:extLst>
          </p:cNvPr>
          <p:cNvSpPr/>
          <p:nvPr/>
        </p:nvSpPr>
        <p:spPr>
          <a:xfrm>
            <a:off x="3886200" y="1885325"/>
            <a:ext cx="4800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100" dirty="0">
              <a:solidFill>
                <a:srgbClr val="383838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200" dirty="0">
              <a:solidFill>
                <a:srgbClr val="383838"/>
              </a:solidFill>
              <a:ea typeface="PingFang SC"/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340AFD94-1516-44B9-DAD0-6FB934769D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1320" y="1620322"/>
            <a:ext cx="2108440" cy="3008861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5D51E2C3-74E3-ACFF-386E-02D11C223A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4178" y="1551709"/>
            <a:ext cx="1987261" cy="283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546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2D75C-D199-3C6C-0CBE-E8CC613DF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078BAADA-0BEF-253A-848D-6AABA375F1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625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BA2D9234-18C4-164E-C2A6-3073D8CB8197}"/>
              </a:ext>
            </a:extLst>
          </p:cNvPr>
          <p:cNvSpPr/>
          <p:nvPr/>
        </p:nvSpPr>
        <p:spPr>
          <a:xfrm>
            <a:off x="1424940" y="865416"/>
            <a:ext cx="5488478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7: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Hvor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kan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vi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lære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enda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om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helse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100" b="1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 dirty="0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6C319B0C-CFF9-0337-412D-92EB389D084B}"/>
              </a:ext>
            </a:extLst>
          </p:cNvPr>
          <p:cNvSpPr/>
          <p:nvPr/>
        </p:nvSpPr>
        <p:spPr>
          <a:xfrm>
            <a:off x="1424940" y="1242020"/>
            <a:ext cx="7261860" cy="2499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dirty="0"/>
          </a:p>
          <a:p>
            <a:endParaRPr lang="en-US" sz="1100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4444"/>
              </a:lnSpc>
              <a:spcBef>
                <a:spcPts val="375"/>
              </a:spcBef>
              <a:buNone/>
            </a:pPr>
            <a:endParaRPr lang="en-US" sz="1350" b="1" dirty="0">
              <a:solidFill>
                <a:srgbClr val="020202"/>
              </a:solidFill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B920293F-B4FD-749B-964D-21E4823291CF}"/>
              </a:ext>
            </a:extLst>
          </p:cNvPr>
          <p:cNvSpPr/>
          <p:nvPr/>
        </p:nvSpPr>
        <p:spPr>
          <a:xfrm>
            <a:off x="3886200" y="1885325"/>
            <a:ext cx="4800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100" dirty="0">
              <a:solidFill>
                <a:srgbClr val="383838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200" dirty="0">
              <a:solidFill>
                <a:srgbClr val="383838"/>
              </a:solidFill>
              <a:ea typeface="PingFang SC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CA5A45E6-C015-B77F-494F-2B8441415223}"/>
              </a:ext>
            </a:extLst>
          </p:cNvPr>
          <p:cNvSpPr txBox="1"/>
          <p:nvPr/>
        </p:nvSpPr>
        <p:spPr>
          <a:xfrm>
            <a:off x="1997478" y="1724891"/>
            <a:ext cx="506833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 </a:t>
            </a:r>
            <a:r>
              <a:rPr lang="en-US" dirty="0">
                <a:latin typeface="Segoe UI"/>
                <a:ea typeface="Segoe UI"/>
                <a:cs typeface="Segoe UI"/>
              </a:rPr>
              <a:t>✅ </a:t>
            </a:r>
            <a:r>
              <a:rPr lang="nb-NO" dirty="0"/>
              <a:t>Lage temakafe</a:t>
            </a:r>
          </a:p>
          <a:p>
            <a:r>
              <a:rPr lang="en-US" dirty="0">
                <a:latin typeface="Segoe UI"/>
                <a:ea typeface="Segoe UI"/>
                <a:cs typeface="Segoe UI"/>
              </a:rPr>
              <a:t> ✅ Lese </a:t>
            </a:r>
            <a:r>
              <a:rPr lang="en-US" dirty="0" err="1">
                <a:latin typeface="Segoe UI"/>
                <a:ea typeface="Segoe UI"/>
                <a:cs typeface="Segoe UI"/>
              </a:rPr>
              <a:t>lettleste</a:t>
            </a:r>
            <a:r>
              <a:rPr lang="en-US" dirty="0">
                <a:latin typeface="Segoe UI"/>
                <a:ea typeface="Segoe UI"/>
                <a:cs typeface="Segoe UI"/>
              </a:rPr>
              <a:t> </a:t>
            </a:r>
            <a:r>
              <a:rPr lang="en-US" dirty="0" err="1">
                <a:latin typeface="Segoe UI"/>
                <a:ea typeface="Segoe UI"/>
                <a:cs typeface="Segoe UI"/>
              </a:rPr>
              <a:t>bøker</a:t>
            </a:r>
            <a:r>
              <a:rPr lang="en-US" dirty="0">
                <a:latin typeface="Segoe UI"/>
                <a:ea typeface="Segoe UI"/>
                <a:cs typeface="Segoe UI"/>
              </a:rPr>
              <a:t> og </a:t>
            </a:r>
            <a:r>
              <a:rPr lang="en-US" dirty="0" err="1">
                <a:latin typeface="Segoe UI"/>
                <a:ea typeface="Segoe UI"/>
                <a:cs typeface="Segoe UI"/>
              </a:rPr>
              <a:t>informasjon</a:t>
            </a:r>
            <a:r>
              <a:rPr lang="en-US" dirty="0">
                <a:latin typeface="Segoe UI"/>
                <a:ea typeface="Segoe UI"/>
                <a:cs typeface="Segoe UI"/>
              </a:rPr>
              <a:t> </a:t>
            </a:r>
            <a:r>
              <a:rPr lang="en-US" dirty="0" err="1">
                <a:latin typeface="Segoe UI"/>
                <a:ea typeface="Segoe UI"/>
                <a:cs typeface="Segoe UI"/>
              </a:rPr>
              <a:t>på</a:t>
            </a:r>
            <a:r>
              <a:rPr lang="en-US" dirty="0">
                <a:latin typeface="Segoe UI"/>
                <a:ea typeface="Segoe UI"/>
                <a:cs typeface="Segoe UI"/>
              </a:rPr>
              <a:t> </a:t>
            </a:r>
            <a:r>
              <a:rPr lang="en-US" dirty="0" err="1">
                <a:latin typeface="Segoe UI"/>
                <a:ea typeface="Segoe UI"/>
                <a:cs typeface="Segoe UI"/>
              </a:rPr>
              <a:t>nett</a:t>
            </a:r>
            <a:endParaRPr lang="nb-NO" dirty="0"/>
          </a:p>
          <a:p>
            <a:r>
              <a:rPr lang="en-US" dirty="0">
                <a:latin typeface="Segoe UI"/>
                <a:ea typeface="Segoe UI"/>
                <a:cs typeface="Segoe UI"/>
              </a:rPr>
              <a:t> ✅ Kurs</a:t>
            </a:r>
          </a:p>
          <a:p>
            <a:r>
              <a:rPr lang="en-US" dirty="0">
                <a:latin typeface="Segoe UI"/>
                <a:ea typeface="Segoe UI"/>
                <a:cs typeface="Segoe UI"/>
              </a:rPr>
              <a:t> ✅ E-</a:t>
            </a:r>
            <a:r>
              <a:rPr lang="en-US" dirty="0" err="1">
                <a:latin typeface="Segoe UI"/>
                <a:ea typeface="Segoe UI"/>
                <a:cs typeface="Segoe UI"/>
              </a:rPr>
              <a:t>læringskurs</a:t>
            </a:r>
            <a:endParaRPr lang="en-US" dirty="0">
              <a:latin typeface="Segoe UI"/>
              <a:ea typeface="Segoe UI"/>
              <a:cs typeface="Segoe UI"/>
            </a:endParaRPr>
          </a:p>
          <a:p>
            <a:r>
              <a:rPr lang="en-US" dirty="0">
                <a:latin typeface="Segoe UI"/>
                <a:ea typeface="Segoe UI"/>
                <a:cs typeface="Segoe UI"/>
              </a:rPr>
              <a:t> ✅ </a:t>
            </a:r>
            <a:r>
              <a:rPr lang="en-US" dirty="0" err="1">
                <a:latin typeface="Segoe UI"/>
                <a:ea typeface="Segoe UI"/>
                <a:cs typeface="Segoe UI"/>
              </a:rPr>
              <a:t>Snakke</a:t>
            </a:r>
            <a:r>
              <a:rPr lang="en-US" dirty="0">
                <a:latin typeface="Segoe UI"/>
                <a:ea typeface="Segoe UI"/>
                <a:cs typeface="Segoe UI"/>
              </a:rPr>
              <a:t> med </a:t>
            </a:r>
            <a:r>
              <a:rPr lang="en-US" dirty="0" err="1">
                <a:latin typeface="Segoe UI"/>
                <a:ea typeface="Segoe UI"/>
                <a:cs typeface="Segoe UI"/>
              </a:rPr>
              <a:t>helsepersonell</a:t>
            </a:r>
            <a:r>
              <a:rPr lang="en-US" dirty="0">
                <a:latin typeface="Segoe UI"/>
                <a:ea typeface="Segoe UI"/>
                <a:cs typeface="Segoe UI"/>
              </a:rPr>
              <a:t> </a:t>
            </a:r>
            <a:r>
              <a:rPr lang="en-US" dirty="0" err="1">
                <a:latin typeface="Segoe UI"/>
                <a:ea typeface="Segoe UI"/>
                <a:cs typeface="Segoe UI"/>
              </a:rPr>
              <a:t>som</a:t>
            </a:r>
            <a:r>
              <a:rPr lang="en-US" dirty="0">
                <a:latin typeface="Segoe UI"/>
                <a:ea typeface="Segoe UI"/>
                <a:cs typeface="Segoe UI"/>
              </a:rPr>
              <a:t> </a:t>
            </a:r>
            <a:r>
              <a:rPr lang="en-US" dirty="0" err="1">
                <a:latin typeface="Segoe UI"/>
                <a:ea typeface="Segoe UI"/>
                <a:cs typeface="Segoe UI"/>
              </a:rPr>
              <a:t>fastlege</a:t>
            </a:r>
            <a:r>
              <a:rPr lang="en-US" dirty="0">
                <a:latin typeface="Segoe UI"/>
                <a:ea typeface="Segoe UI"/>
                <a:cs typeface="Segoe UI"/>
              </a:rPr>
              <a:t>,  </a:t>
            </a:r>
          </a:p>
          <a:p>
            <a:r>
              <a:rPr lang="en-US" dirty="0">
                <a:latin typeface="Segoe UI"/>
                <a:ea typeface="Segoe UI"/>
                <a:cs typeface="Segoe UI"/>
              </a:rPr>
              <a:t>       </a:t>
            </a:r>
            <a:r>
              <a:rPr lang="en-US" dirty="0" err="1">
                <a:latin typeface="Segoe UI"/>
                <a:ea typeface="Segoe UI"/>
                <a:cs typeface="Segoe UI"/>
              </a:rPr>
              <a:t>fysioterapeut</a:t>
            </a:r>
            <a:r>
              <a:rPr lang="en-US" dirty="0">
                <a:latin typeface="Segoe UI"/>
                <a:ea typeface="Segoe UI"/>
                <a:cs typeface="Segoe UI"/>
              </a:rPr>
              <a:t>, </a:t>
            </a:r>
            <a:r>
              <a:rPr lang="en-US" dirty="0" err="1">
                <a:latin typeface="Segoe UI"/>
                <a:ea typeface="Segoe UI"/>
                <a:cs typeface="Segoe UI"/>
              </a:rPr>
              <a:t>psykolog</a:t>
            </a:r>
            <a:r>
              <a:rPr lang="en-US" dirty="0">
                <a:latin typeface="Segoe UI"/>
                <a:ea typeface="Segoe UI"/>
                <a:cs typeface="Segoe UI"/>
              </a:rPr>
              <a:t> mm.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73304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00119-5C1A-6D85-C43D-B0E8C9F73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EB381B65-9EFF-DACB-9198-31F675130D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29E29CB1-263E-0DBD-AF36-527A53CADE25}"/>
              </a:ext>
            </a:extLst>
          </p:cNvPr>
          <p:cNvSpPr/>
          <p:nvPr/>
        </p:nvSpPr>
        <p:spPr>
          <a:xfrm>
            <a:off x="1394460" y="550957"/>
            <a:ext cx="4800600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8: Kort </a:t>
            </a:r>
            <a:r>
              <a:rPr lang="nb-NO" sz="2400" b="1" noProof="0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oppsummering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b="1" dirty="0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100" b="1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 dirty="0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9887FB5E-E50B-FF9E-BC8E-19D92717E2E4}"/>
              </a:ext>
            </a:extLst>
          </p:cNvPr>
          <p:cNvSpPr/>
          <p:nvPr/>
        </p:nvSpPr>
        <p:spPr>
          <a:xfrm>
            <a:off x="1501140" y="931838"/>
            <a:ext cx="7292340" cy="2735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200000"/>
              </a:lnSpc>
            </a:pPr>
            <a:r>
              <a:rPr lang="en-US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Artikkel</a:t>
            </a:r>
            <a:r>
              <a:rPr lang="en-US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25 og 26 er viktig fordi den: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8383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Gir tilgang </a:t>
            </a:r>
            <a:r>
              <a:rPr lang="en-US" dirty="0" err="1">
                <a:solidFill>
                  <a:srgbClr val="38383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til</a:t>
            </a:r>
            <a:r>
              <a:rPr lang="en-US" dirty="0">
                <a:solidFill>
                  <a:srgbClr val="38383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38383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helse-hjelp</a:t>
            </a:r>
            <a:r>
              <a:rPr lang="en-US" dirty="0">
                <a:solidFill>
                  <a:srgbClr val="38383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solidFill>
                  <a:srgbClr val="38383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habilitering</a:t>
            </a:r>
            <a:r>
              <a:rPr lang="en-US" dirty="0">
                <a:solidFill>
                  <a:srgbClr val="38383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og </a:t>
            </a:r>
            <a:r>
              <a:rPr lang="en-US" dirty="0" err="1">
                <a:solidFill>
                  <a:srgbClr val="38383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rehabilitering</a:t>
            </a:r>
            <a:endParaRPr lang="en-US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8383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Gjør deltakelse i samfunnet mulig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38383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Støtter</a:t>
            </a:r>
            <a:r>
              <a:rPr lang="en-US" dirty="0">
                <a:solidFill>
                  <a:srgbClr val="38383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38383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selvbestemmelse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8383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Sikrer likeverd og inkludering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  <a:p>
            <a:endParaRPr lang="en-US" sz="1100" dirty="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4444"/>
              </a:lnSpc>
              <a:spcBef>
                <a:spcPts val="375"/>
              </a:spcBef>
              <a:buNone/>
            </a:pPr>
            <a:endParaRPr lang="en-US" sz="1350" b="1" dirty="0">
              <a:solidFill>
                <a:srgbClr val="02020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5858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46BE1-11E8-15A8-DB5A-2F0E93836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6B0AD87C-7E61-4F02-6196-1D9CD54B36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74FE1720-32DD-6FCA-CFEF-11DE023E5AED}"/>
              </a:ext>
            </a:extLst>
          </p:cNvPr>
          <p:cNvSpPr/>
          <p:nvPr/>
        </p:nvSpPr>
        <p:spPr>
          <a:xfrm>
            <a:off x="3886200" y="624879"/>
            <a:ext cx="4800600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100" b="1" dirty="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 b="1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 dirty="0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1AB12200-6440-C9BE-195B-451B3E5A54B4}"/>
              </a:ext>
            </a:extLst>
          </p:cNvPr>
          <p:cNvSpPr/>
          <p:nvPr/>
        </p:nvSpPr>
        <p:spPr>
          <a:xfrm>
            <a:off x="3886200" y="1716473"/>
            <a:ext cx="4498676" cy="22507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en-US" sz="2400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Påstand</a:t>
            </a:r>
            <a:r>
              <a:rPr lang="en-US" sz="24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1:</a:t>
            </a:r>
          </a:p>
          <a:p>
            <a:pPr algn="just"/>
            <a:endParaRPr lang="en-US" sz="2400" b="1" dirty="0">
              <a:latin typeface="Calibri"/>
              <a:ea typeface="Calibri"/>
              <a:cs typeface="Calibri"/>
            </a:endParaRPr>
          </a:p>
          <a:p>
            <a:pPr algn="just"/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“Alle </a:t>
            </a:r>
            <a:r>
              <a:rPr lang="nb-NO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har rett til helsetjenester av samme kvalitet selv om de trenger tilrettelegging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”</a:t>
            </a:r>
            <a:endParaRPr lang="en-US" sz="2400" dirty="0">
              <a:latin typeface="Calibri"/>
              <a:ea typeface="Calibri"/>
              <a:cs typeface="Calibri"/>
            </a:endParaRPr>
          </a:p>
          <a:p>
            <a:pPr algn="just"/>
            <a:endParaRPr lang="en-US" sz="2000" dirty="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 algn="just"/>
            <a:br>
              <a:rPr lang="en-US" dirty="0"/>
            </a:br>
            <a:endParaRPr lang="en-US" sz="1400" dirty="0">
              <a:latin typeface="Calibri"/>
              <a:ea typeface="Calibri"/>
              <a:cs typeface="Calibri"/>
            </a:endParaRPr>
          </a:p>
          <a:p>
            <a:pPr algn="just"/>
            <a:endParaRPr lang="en-US" sz="1400" dirty="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 algn="ctr"/>
            <a:endParaRPr lang="en-US" dirty="0"/>
          </a:p>
          <a:p>
            <a:endParaRPr lang="en-US" sz="1100" dirty="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 dirty="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4444"/>
              </a:lnSpc>
              <a:spcBef>
                <a:spcPts val="375"/>
              </a:spcBef>
              <a:buNone/>
            </a:pPr>
            <a:endParaRPr lang="en-US" sz="1350" b="1" dirty="0">
              <a:solidFill>
                <a:srgbClr val="020202"/>
              </a:solidFill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ECE528B4-A516-21EA-3252-A4731A7ECF8B}"/>
              </a:ext>
            </a:extLst>
          </p:cNvPr>
          <p:cNvSpPr/>
          <p:nvPr/>
        </p:nvSpPr>
        <p:spPr>
          <a:xfrm>
            <a:off x="3886200" y="1885325"/>
            <a:ext cx="4800600" cy="1915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100" dirty="0">
                <a:solidFill>
                  <a:srgbClr val="383838"/>
                </a:solidFill>
                <a:latin typeface="Segoe UI"/>
                <a:cs typeface="Segoe UI"/>
              </a:rPr>
              <a:t>“</a:t>
            </a:r>
          </a:p>
          <a:p>
            <a:pPr marL="285750" indent="-285750">
              <a:buFont typeface="Arial"/>
              <a:buChar char="•"/>
            </a:pPr>
            <a:endParaRPr lang="en-US" sz="1100" dirty="0">
              <a:solidFill>
                <a:srgbClr val="383838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200" dirty="0">
              <a:solidFill>
                <a:srgbClr val="383838"/>
              </a:solidFill>
              <a:ea typeface="PingFang SC"/>
            </a:endParaRPr>
          </a:p>
        </p:txBody>
      </p:sp>
      <p:pic>
        <p:nvPicPr>
          <p:cNvPr id="8" name="Bilde 7" descr="Et bilde som inneholder klær, person, mann, innendørs&#10;&#10;KI-generert innhold kan være feil.">
            <a:extLst>
              <a:ext uri="{FF2B5EF4-FFF2-40B4-BE49-F238E27FC236}">
                <a16:creationId xmlns:a16="http://schemas.microsoft.com/office/drawing/2014/main" id="{60799158-6826-8F32-CE84-7009B1A530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7491"/>
            <a:ext cx="3691497" cy="2460998"/>
          </a:xfrm>
          <a:prstGeom prst="rect">
            <a:avLst/>
          </a:prstGeom>
        </p:spPr>
      </p:pic>
      <p:pic>
        <p:nvPicPr>
          <p:cNvPr id="10" name="Bilde 9" descr="Et bilde som inneholder klær, Menneskeansikt, person, kvinne&#10;&#10;KI-generert innhold kan være feil.">
            <a:extLst>
              <a:ext uri="{FF2B5EF4-FFF2-40B4-BE49-F238E27FC236}">
                <a16:creationId xmlns:a16="http://schemas.microsoft.com/office/drawing/2014/main" id="{34E4AB9A-F3AE-B400-6944-DEF91F31B3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568489"/>
            <a:ext cx="3695699" cy="2463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4391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D1EFB-DE01-5A3E-586D-28991421D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B983684A-BAAB-A0CC-9FEC-643EE9B682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335E852F-3655-4AEB-6B3F-AA6B2D8AC635}"/>
              </a:ext>
            </a:extLst>
          </p:cNvPr>
          <p:cNvSpPr/>
          <p:nvPr/>
        </p:nvSpPr>
        <p:spPr>
          <a:xfrm>
            <a:off x="3886200" y="624879"/>
            <a:ext cx="4800600" cy="60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100" b="1" dirty="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 b="1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 dirty="0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E8CB6EBC-768B-BAC5-CAB6-8807690FD3C1}"/>
              </a:ext>
            </a:extLst>
          </p:cNvPr>
          <p:cNvSpPr/>
          <p:nvPr/>
        </p:nvSpPr>
        <p:spPr>
          <a:xfrm>
            <a:off x="3886200" y="899488"/>
            <a:ext cx="4800600" cy="60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endParaRPr lang="en-US" sz="1400" dirty="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 algn="ctr"/>
            <a:br>
              <a:rPr lang="en-US" dirty="0"/>
            </a:br>
            <a:endParaRPr lang="en-US" sz="1400" dirty="0">
              <a:latin typeface="Calibri"/>
              <a:ea typeface="Calibri"/>
              <a:cs typeface="Calibri"/>
            </a:endParaRPr>
          </a:p>
          <a:p>
            <a:pPr algn="just"/>
            <a:r>
              <a:rPr lang="en-US" sz="2400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Påstand</a:t>
            </a:r>
            <a:r>
              <a:rPr lang="en-US" sz="24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2:</a:t>
            </a:r>
            <a:endParaRPr lang="en-US" sz="2400" b="1" dirty="0">
              <a:latin typeface="Calibri"/>
              <a:ea typeface="Calibri"/>
              <a:cs typeface="Calibri"/>
            </a:endParaRPr>
          </a:p>
          <a:p>
            <a:pPr algn="just"/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"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Informasjon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om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helsetjenester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skal være lett å forstå, for eksempel med lettlest tekst, bilder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eller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symboler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"</a:t>
            </a:r>
            <a:endParaRPr lang="en-US" sz="2400" dirty="0">
              <a:latin typeface="Calibri"/>
              <a:ea typeface="Calibri"/>
              <a:cs typeface="Calibri"/>
            </a:endParaRPr>
          </a:p>
          <a:p>
            <a:pPr algn="just"/>
            <a:endParaRPr lang="en-US" sz="2400" dirty="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 algn="ctr"/>
            <a:br>
              <a:rPr lang="en-US" dirty="0"/>
            </a:br>
            <a:endParaRPr lang="en-US" sz="1400" dirty="0">
              <a:latin typeface="Calibri"/>
              <a:ea typeface="Calibri"/>
              <a:cs typeface="Calibri"/>
            </a:endParaRPr>
          </a:p>
          <a:p>
            <a:endParaRPr lang="en-US" sz="1100" dirty="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 dirty="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4444"/>
              </a:lnSpc>
              <a:spcBef>
                <a:spcPts val="375"/>
              </a:spcBef>
              <a:buNone/>
            </a:pPr>
            <a:endParaRPr lang="en-US" sz="1350" b="1" dirty="0">
              <a:solidFill>
                <a:srgbClr val="020202"/>
              </a:solidFill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114632C5-542E-B0EF-707C-3C06323FFADA}"/>
              </a:ext>
            </a:extLst>
          </p:cNvPr>
          <p:cNvSpPr/>
          <p:nvPr/>
        </p:nvSpPr>
        <p:spPr>
          <a:xfrm>
            <a:off x="3886200" y="1885325"/>
            <a:ext cx="4800600" cy="1915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buFont typeface="Arial"/>
              <a:buChar char="•"/>
            </a:pPr>
            <a:endParaRPr lang="en-US" sz="1100" dirty="0">
              <a:solidFill>
                <a:srgbClr val="383838"/>
              </a:solidFill>
              <a:latin typeface="Segoe UI"/>
              <a:cs typeface="Segoe UI"/>
            </a:endParaRPr>
          </a:p>
          <a:p>
            <a:pPr>
              <a:buFont typeface="Arial"/>
              <a:buChar char="•"/>
            </a:pPr>
            <a:endParaRPr lang="en-US" sz="1100" dirty="0">
              <a:solidFill>
                <a:srgbClr val="383838"/>
              </a:solidFill>
              <a:latin typeface="Segoe UI"/>
              <a:cs typeface="Segoe UI"/>
            </a:endParaRPr>
          </a:p>
          <a:p>
            <a:pPr marL="285750" indent="-285750">
              <a:buFont typeface="Arial"/>
              <a:buChar char="•"/>
            </a:pPr>
            <a:endParaRPr lang="en-US" sz="1100" dirty="0">
              <a:solidFill>
                <a:srgbClr val="383838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200" dirty="0">
              <a:solidFill>
                <a:srgbClr val="383838"/>
              </a:solidFill>
              <a:ea typeface="PingFang SC"/>
            </a:endParaRPr>
          </a:p>
        </p:txBody>
      </p:sp>
      <p:pic>
        <p:nvPicPr>
          <p:cNvPr id="7" name="Bilde 6" descr="Et bilde som inneholder klær, person, mann, innendørs&#10;&#10;KI-generert innhold kan være feil.">
            <a:extLst>
              <a:ext uri="{FF2B5EF4-FFF2-40B4-BE49-F238E27FC236}">
                <a16:creationId xmlns:a16="http://schemas.microsoft.com/office/drawing/2014/main" id="{D5CE91D3-C6F2-8BC6-82C6-164E0AC3C3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7491"/>
            <a:ext cx="3691497" cy="2460998"/>
          </a:xfrm>
          <a:prstGeom prst="rect">
            <a:avLst/>
          </a:prstGeom>
        </p:spPr>
      </p:pic>
      <p:pic>
        <p:nvPicPr>
          <p:cNvPr id="8" name="Bilde 7" descr="Et bilde som inneholder klær, Menneskeansikt, person, kvinne&#10;&#10;KI-generert innhold kan være feil.">
            <a:extLst>
              <a:ext uri="{FF2B5EF4-FFF2-40B4-BE49-F238E27FC236}">
                <a16:creationId xmlns:a16="http://schemas.microsoft.com/office/drawing/2014/main" id="{FB7A3E10-7058-DC12-C0BD-9D33AE29FB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568489"/>
            <a:ext cx="3695699" cy="2463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5024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86334-6C3A-DF62-9825-92CA6007C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8B1AED39-DFC1-9D0D-B8A4-B7352D5CDF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BC1BAA04-FFEE-33C3-039C-8B2CF0FD980C}"/>
              </a:ext>
            </a:extLst>
          </p:cNvPr>
          <p:cNvSpPr/>
          <p:nvPr/>
        </p:nvSpPr>
        <p:spPr>
          <a:xfrm>
            <a:off x="3886200" y="624879"/>
            <a:ext cx="4800600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 dirty="0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8232CECD-7680-B663-F5AA-8DFDF0C860B1}"/>
              </a:ext>
            </a:extLst>
          </p:cNvPr>
          <p:cNvSpPr/>
          <p:nvPr/>
        </p:nvSpPr>
        <p:spPr>
          <a:xfrm>
            <a:off x="3886200" y="975320"/>
            <a:ext cx="4800600" cy="191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br>
              <a:rPr lang="en-US" dirty="0"/>
            </a:br>
            <a:endParaRPr lang="en-US" sz="1400" dirty="0">
              <a:latin typeface="Calibri"/>
              <a:ea typeface="Calibri"/>
              <a:cs typeface="Calibri"/>
            </a:endParaRPr>
          </a:p>
          <a:p>
            <a:pPr algn="just"/>
            <a:r>
              <a:rPr lang="en-US" sz="2400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Påstand</a:t>
            </a:r>
            <a:r>
              <a:rPr lang="en-US" sz="24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3:</a:t>
            </a:r>
          </a:p>
          <a:p>
            <a:pPr algn="just"/>
            <a:endParaRPr lang="en-US" sz="2400" b="1" dirty="0">
              <a:latin typeface="Calibri"/>
              <a:ea typeface="Calibri"/>
              <a:cs typeface="Calibri"/>
            </a:endParaRPr>
          </a:p>
          <a:p>
            <a:r>
              <a:rPr lang="nb-NO" sz="2400" dirty="0"/>
              <a:t>"Re-habilitering handler om å gi mennesker hjelp til å beholde eller lære ting på nytt slik at de kan delta aktivt i samfunnet."</a:t>
            </a:r>
          </a:p>
          <a:p>
            <a:endParaRPr lang="en-US" sz="2400" dirty="0">
              <a:latin typeface="Calibri"/>
              <a:ea typeface="Calibri"/>
              <a:cs typeface="Calibri"/>
            </a:endParaRPr>
          </a:p>
          <a:p>
            <a:pPr algn="just"/>
            <a:endParaRPr lang="en-US" sz="2400" dirty="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endParaRPr lang="en-US" sz="1100" dirty="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 dirty="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4444"/>
              </a:lnSpc>
              <a:spcBef>
                <a:spcPts val="375"/>
              </a:spcBef>
              <a:buNone/>
            </a:pPr>
            <a:endParaRPr lang="en-US" sz="1350" b="1" dirty="0">
              <a:solidFill>
                <a:srgbClr val="020202"/>
              </a:solidFill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420D2B4B-33AD-B412-7DD0-625194AF9CBE}"/>
              </a:ext>
            </a:extLst>
          </p:cNvPr>
          <p:cNvSpPr/>
          <p:nvPr/>
        </p:nvSpPr>
        <p:spPr>
          <a:xfrm>
            <a:off x="3886200" y="1885325"/>
            <a:ext cx="4800600" cy="1915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buFont typeface="Arial"/>
              <a:buChar char="•"/>
            </a:pPr>
            <a:endParaRPr lang="en-US" sz="1100" dirty="0">
              <a:solidFill>
                <a:srgbClr val="383838"/>
              </a:solidFill>
              <a:latin typeface="Segoe UI"/>
              <a:cs typeface="Segoe UI"/>
            </a:endParaRPr>
          </a:p>
          <a:p>
            <a:pPr>
              <a:buFont typeface="Arial"/>
              <a:buChar char="•"/>
            </a:pPr>
            <a:endParaRPr lang="en-US" sz="1100" dirty="0">
              <a:solidFill>
                <a:srgbClr val="383838"/>
              </a:solidFill>
              <a:latin typeface="Segoe UI"/>
              <a:cs typeface="Segoe UI"/>
            </a:endParaRPr>
          </a:p>
          <a:p>
            <a:pPr marL="285750" indent="-285750">
              <a:buFont typeface="Arial"/>
              <a:buChar char="•"/>
            </a:pPr>
            <a:endParaRPr lang="en-US" sz="1100" dirty="0">
              <a:solidFill>
                <a:srgbClr val="383838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200" dirty="0">
              <a:solidFill>
                <a:srgbClr val="383838"/>
              </a:solidFill>
              <a:ea typeface="PingFang SC"/>
            </a:endParaRPr>
          </a:p>
        </p:txBody>
      </p:sp>
      <p:pic>
        <p:nvPicPr>
          <p:cNvPr id="7" name="Bilde 6" descr="Et bilde som inneholder klær, person, mann, innendørs&#10;&#10;KI-generert innhold kan være feil.">
            <a:extLst>
              <a:ext uri="{FF2B5EF4-FFF2-40B4-BE49-F238E27FC236}">
                <a16:creationId xmlns:a16="http://schemas.microsoft.com/office/drawing/2014/main" id="{8A41B825-6375-7267-3B89-742026F3CA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7491"/>
            <a:ext cx="3691497" cy="2460998"/>
          </a:xfrm>
          <a:prstGeom prst="rect">
            <a:avLst/>
          </a:prstGeom>
        </p:spPr>
      </p:pic>
      <p:pic>
        <p:nvPicPr>
          <p:cNvPr id="8" name="Bilde 7" descr="Et bilde som inneholder klær, Menneskeansikt, person, kvinne&#10;&#10;KI-generert innhold kan være feil.">
            <a:extLst>
              <a:ext uri="{FF2B5EF4-FFF2-40B4-BE49-F238E27FC236}">
                <a16:creationId xmlns:a16="http://schemas.microsoft.com/office/drawing/2014/main" id="{1E80AE58-E6AE-7684-2AD9-304B2FF459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568489"/>
            <a:ext cx="3695699" cy="2463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340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E2E2F-886D-BF1B-9D1B-5185CCE44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6C9EA1BA-0AA0-C8C4-1F6C-BFEE465BE5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4D275943-3C46-6C2D-FBF3-4535E347B8CC}"/>
              </a:ext>
            </a:extLst>
          </p:cNvPr>
          <p:cNvSpPr/>
          <p:nvPr/>
        </p:nvSpPr>
        <p:spPr>
          <a:xfrm>
            <a:off x="3886200" y="624879"/>
            <a:ext cx="4800600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 dirty="0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F31105E7-8743-85EE-AE10-B038D79A435B}"/>
              </a:ext>
            </a:extLst>
          </p:cNvPr>
          <p:cNvSpPr/>
          <p:nvPr/>
        </p:nvSpPr>
        <p:spPr>
          <a:xfrm>
            <a:off x="3886200" y="975320"/>
            <a:ext cx="4800600" cy="282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br>
              <a:rPr lang="en-US" dirty="0"/>
            </a:br>
            <a:endParaRPr lang="en-US" sz="1400" dirty="0">
              <a:latin typeface="Calibri"/>
              <a:ea typeface="Calibri"/>
              <a:cs typeface="Calibri"/>
            </a:endParaRPr>
          </a:p>
          <a:p>
            <a:pPr algn="just"/>
            <a:r>
              <a:rPr lang="en-US" sz="2400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Påstand</a:t>
            </a:r>
            <a:r>
              <a:rPr lang="en-US" sz="24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4:</a:t>
            </a:r>
          </a:p>
          <a:p>
            <a:pPr algn="just"/>
            <a:endParaRPr lang="en-US" sz="2400" b="1" dirty="0">
              <a:latin typeface="Calibri"/>
              <a:ea typeface="Calibri"/>
              <a:cs typeface="Calibri"/>
            </a:endParaRPr>
          </a:p>
          <a:p>
            <a:r>
              <a:rPr lang="nb-NO" sz="2400" dirty="0"/>
              <a:t>"Det er nok å gi personer med utviklingshemming de samme helse tjenestene som alle andre for å oppfylle CRPD."</a:t>
            </a:r>
          </a:p>
          <a:p>
            <a:endParaRPr lang="en-US" sz="2400" dirty="0">
              <a:latin typeface="Calibri"/>
              <a:ea typeface="Calibri"/>
              <a:cs typeface="Calibri"/>
            </a:endParaRPr>
          </a:p>
          <a:p>
            <a:pPr algn="just"/>
            <a:endParaRPr lang="en-US" sz="2400" dirty="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endParaRPr lang="en-US" sz="1100" dirty="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 dirty="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4444"/>
              </a:lnSpc>
              <a:spcBef>
                <a:spcPts val="375"/>
              </a:spcBef>
              <a:buNone/>
            </a:pPr>
            <a:endParaRPr lang="en-US" sz="1350" b="1" dirty="0">
              <a:solidFill>
                <a:srgbClr val="020202"/>
              </a:solidFill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94815009-A04A-8AFE-9770-69566F0E42BC}"/>
              </a:ext>
            </a:extLst>
          </p:cNvPr>
          <p:cNvSpPr/>
          <p:nvPr/>
        </p:nvSpPr>
        <p:spPr>
          <a:xfrm>
            <a:off x="3886200" y="1885325"/>
            <a:ext cx="4800600" cy="1915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buFont typeface="Arial"/>
              <a:buChar char="•"/>
            </a:pPr>
            <a:endParaRPr lang="en-US" sz="1100" dirty="0">
              <a:solidFill>
                <a:srgbClr val="383838"/>
              </a:solidFill>
              <a:latin typeface="Segoe UI"/>
              <a:cs typeface="Segoe UI"/>
            </a:endParaRPr>
          </a:p>
          <a:p>
            <a:pPr>
              <a:buFont typeface="Arial"/>
              <a:buChar char="•"/>
            </a:pPr>
            <a:endParaRPr lang="en-US" sz="1100" dirty="0">
              <a:solidFill>
                <a:srgbClr val="383838"/>
              </a:solidFill>
              <a:latin typeface="Segoe UI"/>
              <a:cs typeface="Segoe UI"/>
            </a:endParaRPr>
          </a:p>
          <a:p>
            <a:pPr marL="285750" indent="-285750">
              <a:buFont typeface="Arial"/>
              <a:buChar char="•"/>
            </a:pPr>
            <a:endParaRPr lang="en-US" sz="1100" dirty="0">
              <a:solidFill>
                <a:srgbClr val="383838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200" dirty="0">
              <a:solidFill>
                <a:srgbClr val="383838"/>
              </a:solidFill>
              <a:ea typeface="PingFang SC"/>
            </a:endParaRPr>
          </a:p>
        </p:txBody>
      </p:sp>
      <p:pic>
        <p:nvPicPr>
          <p:cNvPr id="7" name="Bilde 6" descr="Et bilde som inneholder klær, person, mann, innendørs&#10;&#10;KI-generert innhold kan være feil.">
            <a:extLst>
              <a:ext uri="{FF2B5EF4-FFF2-40B4-BE49-F238E27FC236}">
                <a16:creationId xmlns:a16="http://schemas.microsoft.com/office/drawing/2014/main" id="{1D47A854-7725-3DA0-0140-623684601F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7491"/>
            <a:ext cx="3691497" cy="2460998"/>
          </a:xfrm>
          <a:prstGeom prst="rect">
            <a:avLst/>
          </a:prstGeom>
        </p:spPr>
      </p:pic>
      <p:pic>
        <p:nvPicPr>
          <p:cNvPr id="8" name="Bilde 7" descr="Et bilde som inneholder klær, Menneskeansikt, person, kvinne&#10;&#10;KI-generert innhold kan være feil.">
            <a:extLst>
              <a:ext uri="{FF2B5EF4-FFF2-40B4-BE49-F238E27FC236}">
                <a16:creationId xmlns:a16="http://schemas.microsoft.com/office/drawing/2014/main" id="{999D44A5-C322-21F1-82E6-4351C0E9B7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568489"/>
            <a:ext cx="3695699" cy="2463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8722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rcRect l="-1730" r="-1730"/>
          <a:stretch/>
        </p:blipFill>
        <p:spPr>
          <a:xfrm>
            <a:off x="3990841" y="2059276"/>
            <a:ext cx="1371600" cy="1371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ingFang S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cdbb222-1b1f-4173-92aa-377ab57979aa" xsi:nil="true"/>
    <lcf76f155ced4ddcb4097134ff3c332f xmlns="552ed71f-a6b1-42d1-81de-534966bad9ff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8F2568FA065EA4ABD201EDFE2B0653F" ma:contentTypeVersion="14" ma:contentTypeDescription="Opprett et nytt dokument." ma:contentTypeScope="" ma:versionID="2494246a880721f9e0a92e7189aa9e62">
  <xsd:schema xmlns:xsd="http://www.w3.org/2001/XMLSchema" xmlns:xs="http://www.w3.org/2001/XMLSchema" xmlns:p="http://schemas.microsoft.com/office/2006/metadata/properties" xmlns:ns2="552ed71f-a6b1-42d1-81de-534966bad9ff" xmlns:ns3="1cdbb222-1b1f-4173-92aa-377ab57979aa" targetNamespace="http://schemas.microsoft.com/office/2006/metadata/properties" ma:root="true" ma:fieldsID="c18fef0da7d17aa40e18e12d3520f1c2" ns2:_="" ns3:_="">
    <xsd:import namespace="552ed71f-a6b1-42d1-81de-534966bad9ff"/>
    <xsd:import namespace="1cdbb222-1b1f-4173-92aa-377ab57979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2ed71f-a6b1-42d1-81de-534966bad9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2d3d3829-c886-45d9-be25-144c0f4b3ee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dbb222-1b1f-4173-92aa-377ab57979a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9f0ad91-6cec-4710-b205-f7379d8d4bfb}" ma:internalName="TaxCatchAll" ma:showField="CatchAllData" ma:web="1cdbb222-1b1f-4173-92aa-377ab57979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213BA3-C20C-4065-8830-C319677E463E}">
  <ds:schemaRefs>
    <ds:schemaRef ds:uri="http://purl.org/dc/elements/1.1/"/>
    <ds:schemaRef ds:uri="http://schemas.openxmlformats.org/package/2006/metadata/core-properties"/>
    <ds:schemaRef ds:uri="http://purl.org/dc/dcmitype/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1cdbb222-1b1f-4173-92aa-377ab57979aa"/>
    <ds:schemaRef ds:uri="552ed71f-a6b1-42d1-81de-534966bad9ff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DD0DFA77-C7A7-412A-8F4E-F359E63212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2ed71f-a6b1-42d1-81de-534966bad9ff"/>
    <ds:schemaRef ds:uri="1cdbb222-1b1f-4173-92aa-377ab57979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19155A8-4BC4-4BEB-8C0B-604E4909BA4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6d21c570-6831-4ecc-9549-de175c5dd40e}" enabled="0" method="" siteId="{6d21c570-6831-4ecc-9549-de175c5dd40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859</Words>
  <Application>Microsoft Office PowerPoint</Application>
  <PresentationFormat>Skjermfremvisning (16:9)</PresentationFormat>
  <Paragraphs>175</Paragraphs>
  <Slides>19</Slides>
  <Notes>19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19</vt:i4>
      </vt:variant>
    </vt:vector>
  </HeadingPairs>
  <TitlesOfParts>
    <vt:vector size="24" baseType="lpstr">
      <vt:lpstr>Arial</vt:lpstr>
      <vt:lpstr>Calibri</vt:lpstr>
      <vt:lpstr>PingFang SC</vt:lpstr>
      <vt:lpstr>Segoe UI</vt:lpstr>
      <vt:lpstr>Office Theme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logoai.com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CRPD: Nasjonalt Nettverk</dc:title>
  <dc:subject>Understanding CRPD: Nasjonalt Nettverk</dc:subject>
  <dc:creator>AI Logo Maker</dc:creator>
  <cp:lastModifiedBy>Hege Kylland</cp:lastModifiedBy>
  <cp:revision>103</cp:revision>
  <dcterms:created xsi:type="dcterms:W3CDTF">2025-11-21T08:10:45Z</dcterms:created>
  <dcterms:modified xsi:type="dcterms:W3CDTF">2026-09-14T08:10:02Z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0x01010058F2568FA065EA4ABD201EDFE2B0653F</vt:lpwstr>
  </property>
  <property fmtid="{D5CDD505-2E9C-101B-9397-08002B2CF9AE}" pid="3" name="MediaServiceImageTags">
    <vt:lpwstr/>
  </property>
</Properties>
</file>