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4"/>
  </p:sldMasterIdLst>
  <p:notesMasterIdLst>
    <p:notesMasterId r:id="rId25"/>
  </p:notesMasterIdLst>
  <p:sldIdLst>
    <p:sldId id="256" r:id="rId5"/>
    <p:sldId id="278" r:id="rId6"/>
    <p:sldId id="279" r:id="rId7"/>
    <p:sldId id="280" r:id="rId8"/>
    <p:sldId id="281" r:id="rId9"/>
    <p:sldId id="283" r:id="rId10"/>
    <p:sldId id="259" r:id="rId11"/>
    <p:sldId id="267" r:id="rId12"/>
    <p:sldId id="268" r:id="rId13"/>
    <p:sldId id="269" r:id="rId14"/>
    <p:sldId id="270" r:id="rId15"/>
    <p:sldId id="284" r:id="rId16"/>
    <p:sldId id="286" r:id="rId17"/>
    <p:sldId id="287" r:id="rId18"/>
    <p:sldId id="285" r:id="rId19"/>
    <p:sldId id="271" r:id="rId20"/>
    <p:sldId id="274" r:id="rId21"/>
    <p:sldId id="272" r:id="rId22"/>
    <p:sldId id="273" r:id="rId23"/>
    <p:sldId id="266" r:id="rId2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8E1E05-4B0E-40B7-B12D-6A9EEEEE27A2}" v="1" dt="2026-09-14T07:15:15.3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10"/>
  </p:normalViewPr>
  <p:slideViewPr>
    <p:cSldViewPr snapToGrid="0" snapToObjects="1">
      <p:cViewPr varScale="1">
        <p:scale>
          <a:sx n="110" d="100"/>
          <a:sy n="110" d="100"/>
        </p:scale>
        <p:origin x="62" y="1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14A400-B9EC-4A7F-A9BD-C47048B9900B}" type="datetimeFigureOut">
              <a:t>9/14/2026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3EE1CA-FEC3-4893-BED8-F70E4341C2AA}" type="slidenum"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540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.org/development/desa/disabilities/convention-on-the-rights-of-persons-with-disabilities/article-29-participation-in-political-and-public-life.html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7DB4A-9510-E815-5673-CC83C1921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D12B4A-5F54-700C-D8D3-4F7A763027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950343-C639-2982-7503-8FDA12CD4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D9967-68F9-04B9-37EF-C7BCD01EEC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292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EF952-F750-CA1F-EE6E-62EB93631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8123C2-B4BA-34AC-9B66-0EE8A8DB0D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C33260-5D71-FEA7-443D-47DFCFF2B9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B272DC-9F35-9796-3104-D3D256DBE1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7396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1F158-C58D-661D-94A8-C93C96346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CD621E-CFBC-FD70-8C0D-6702ABFD09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66E790-3012-0BBB-C77D-E854DB25DB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1D80E9-A078-793A-EE6B-F046725B2B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17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5891D-8378-69C5-0FCB-05F7FEC07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171357-7A91-6115-654B-D3CB3ED2FA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9945BB-8DAA-72B1-9D86-0D7DF1F679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0236B-E1FA-1C4C-3D80-DA0190BF9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674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2FCBF-BA21-E28F-CB72-FECEC0BEE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C2E12A-3660-7FC1-BA82-17F2F8ED6A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3F2B2D-23CD-2097-0E60-5B16A9821D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ea typeface="Calibri"/>
                <a:cs typeface="Calibri"/>
              </a:rPr>
              <a:t>Artikkel</a:t>
            </a:r>
            <a:r>
              <a:rPr lang="en-US">
                <a:ea typeface="Calibri"/>
                <a:cs typeface="Calibri"/>
              </a:rPr>
              <a:t> 1. </a:t>
            </a:r>
            <a:r>
              <a:rPr lang="en-US" err="1">
                <a:ea typeface="Calibri"/>
                <a:cs typeface="Calibri"/>
              </a:rPr>
              <a:t>Konvensjonen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har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som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formål</a:t>
            </a:r>
            <a:r>
              <a:rPr lang="en-US">
                <a:ea typeface="Calibri"/>
                <a:cs typeface="Calibri"/>
              </a:rPr>
              <a:t> å </a:t>
            </a:r>
            <a:r>
              <a:rPr lang="en-US" err="1">
                <a:ea typeface="Calibri"/>
                <a:cs typeface="Calibri"/>
              </a:rPr>
              <a:t>fremme</a:t>
            </a:r>
            <a:r>
              <a:rPr lang="en-US">
                <a:ea typeface="Calibri"/>
                <a:cs typeface="Calibri"/>
              </a:rPr>
              <a:t>, </a:t>
            </a:r>
            <a:r>
              <a:rPr lang="en-US" err="1">
                <a:ea typeface="Calibri"/>
                <a:cs typeface="Calibri"/>
              </a:rPr>
              <a:t>verne</a:t>
            </a:r>
            <a:r>
              <a:rPr lang="en-US">
                <a:ea typeface="Calibri"/>
                <a:cs typeface="Calibri"/>
              </a:rPr>
              <a:t> om </a:t>
            </a:r>
            <a:r>
              <a:rPr lang="en-US" err="1">
                <a:ea typeface="Calibri"/>
                <a:cs typeface="Calibri"/>
              </a:rPr>
              <a:t>og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sikre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mennesker</a:t>
            </a:r>
            <a:r>
              <a:rPr lang="en-US">
                <a:ea typeface="Calibri"/>
                <a:cs typeface="Calibri"/>
              </a:rPr>
              <a:t> med </a:t>
            </a:r>
            <a:r>
              <a:rPr lang="en-US" err="1">
                <a:ea typeface="Calibri"/>
                <a:cs typeface="Calibri"/>
              </a:rPr>
              <a:t>nedsatt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funksjonsevne</a:t>
            </a:r>
            <a:r>
              <a:rPr lang="en-US">
                <a:ea typeface="Calibri"/>
                <a:cs typeface="Calibri"/>
              </a:rPr>
              <a:t> full </a:t>
            </a:r>
            <a:r>
              <a:rPr lang="en-US" err="1">
                <a:ea typeface="Calibri"/>
                <a:cs typeface="Calibri"/>
              </a:rPr>
              <a:t>og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likeverdig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rett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til</a:t>
            </a:r>
            <a:r>
              <a:rPr lang="en-US">
                <a:ea typeface="Calibri"/>
                <a:cs typeface="Calibri"/>
              </a:rPr>
              <a:t> å </a:t>
            </a:r>
            <a:r>
              <a:rPr lang="en-US" err="1">
                <a:ea typeface="Calibri"/>
                <a:cs typeface="Calibri"/>
              </a:rPr>
              <a:t>nyte</a:t>
            </a:r>
            <a:r>
              <a:rPr lang="en-US">
                <a:ea typeface="Calibri"/>
                <a:cs typeface="Calibri"/>
              </a:rPr>
              <a:t> alle </a:t>
            </a:r>
            <a:r>
              <a:rPr lang="en-US" err="1">
                <a:ea typeface="Calibri"/>
                <a:cs typeface="Calibri"/>
              </a:rPr>
              <a:t>menneskerettigheter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og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frunnleggende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friheter</a:t>
            </a:r>
            <a:r>
              <a:rPr lang="en-US">
                <a:ea typeface="Calibri"/>
                <a:cs typeface="Calibri"/>
              </a:rPr>
              <a:t>, </a:t>
            </a:r>
            <a:r>
              <a:rPr lang="en-US" err="1">
                <a:ea typeface="Calibri"/>
                <a:cs typeface="Calibri"/>
              </a:rPr>
              <a:t>og</a:t>
            </a:r>
            <a:r>
              <a:rPr lang="en-US">
                <a:ea typeface="Calibri"/>
                <a:cs typeface="Calibri"/>
              </a:rPr>
              <a:t> å </a:t>
            </a:r>
            <a:r>
              <a:rPr lang="en-US" err="1">
                <a:ea typeface="Calibri"/>
                <a:cs typeface="Calibri"/>
              </a:rPr>
              <a:t>fremme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respekten</a:t>
            </a:r>
            <a:r>
              <a:rPr lang="en-US">
                <a:ea typeface="Calibri"/>
                <a:cs typeface="Calibri"/>
              </a:rPr>
              <a:t> for </a:t>
            </a:r>
            <a:r>
              <a:rPr lang="en-US" err="1">
                <a:ea typeface="Calibri"/>
                <a:cs typeface="Calibri"/>
              </a:rPr>
              <a:t>deres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iboende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verdighet</a:t>
            </a:r>
            <a:r>
              <a:rPr lang="en-US">
                <a:ea typeface="Calibri"/>
                <a:cs typeface="Calibri"/>
              </a:rPr>
              <a:t>. </a:t>
            </a:r>
          </a:p>
          <a:p>
            <a:endParaRPr lang="en-US">
              <a:ea typeface="Calibri"/>
              <a:cs typeface="Calibri"/>
            </a:endParaRPr>
          </a:p>
          <a:p>
            <a:r>
              <a:rPr lang="en-US" err="1">
                <a:ea typeface="Calibri"/>
                <a:cs typeface="Calibri"/>
              </a:rPr>
              <a:t>Mennesker</a:t>
            </a:r>
            <a:r>
              <a:rPr lang="en-US">
                <a:ea typeface="Calibri"/>
                <a:cs typeface="Calibri"/>
              </a:rPr>
              <a:t> med </a:t>
            </a:r>
            <a:r>
              <a:rPr lang="en-US" err="1">
                <a:ea typeface="Calibri"/>
                <a:cs typeface="Calibri"/>
              </a:rPr>
              <a:t>nedsatt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funksjonseven</a:t>
            </a:r>
            <a:r>
              <a:rPr lang="en-US">
                <a:ea typeface="Calibri"/>
                <a:cs typeface="Calibri"/>
              </a:rPr>
              <a:t> er </a:t>
            </a:r>
            <a:r>
              <a:rPr lang="en-US" err="1">
                <a:ea typeface="Calibri"/>
                <a:cs typeface="Calibri"/>
              </a:rPr>
              <a:t>blant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annet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menneser</a:t>
            </a:r>
            <a:r>
              <a:rPr lang="en-US">
                <a:ea typeface="Calibri"/>
                <a:cs typeface="Calibri"/>
              </a:rPr>
              <a:t> med </a:t>
            </a:r>
            <a:r>
              <a:rPr lang="en-US" err="1">
                <a:ea typeface="Calibri"/>
                <a:cs typeface="Calibri"/>
              </a:rPr>
              <a:t>langvarig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fysisk</a:t>
            </a:r>
            <a:r>
              <a:rPr lang="en-US">
                <a:ea typeface="Calibri"/>
                <a:cs typeface="Calibri"/>
              </a:rPr>
              <a:t>, mental, </a:t>
            </a:r>
            <a:r>
              <a:rPr lang="en-US" err="1">
                <a:ea typeface="Calibri"/>
                <a:cs typeface="Calibri"/>
              </a:rPr>
              <a:t>interlektuell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eller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sensorisk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funksjonsnedsettelse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som</a:t>
            </a:r>
            <a:r>
              <a:rPr lang="en-US">
                <a:ea typeface="Calibri"/>
                <a:cs typeface="Calibri"/>
              </a:rPr>
              <a:t> I </a:t>
            </a:r>
            <a:r>
              <a:rPr lang="en-US" err="1">
                <a:ea typeface="Calibri"/>
                <a:cs typeface="Calibri"/>
              </a:rPr>
              <a:t>møte</a:t>
            </a:r>
            <a:r>
              <a:rPr lang="en-US">
                <a:ea typeface="Calibri"/>
                <a:cs typeface="Calibri"/>
              </a:rPr>
              <a:t> med </a:t>
            </a:r>
            <a:r>
              <a:rPr lang="en-US" err="1">
                <a:ea typeface="Calibri"/>
                <a:cs typeface="Calibri"/>
              </a:rPr>
              <a:t>ulike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barrierer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kan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hindre</a:t>
            </a:r>
            <a:r>
              <a:rPr lang="en-US">
                <a:ea typeface="Calibri"/>
                <a:cs typeface="Calibri"/>
              </a:rPr>
              <a:t> dem I å delta </a:t>
            </a:r>
            <a:r>
              <a:rPr lang="en-US" err="1">
                <a:ea typeface="Calibri"/>
                <a:cs typeface="Calibri"/>
              </a:rPr>
              <a:t>fullt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ut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og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på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en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effektiv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måte</a:t>
            </a:r>
            <a:r>
              <a:rPr lang="en-US">
                <a:ea typeface="Calibri"/>
                <a:cs typeface="Calibri"/>
              </a:rPr>
              <a:t> I </a:t>
            </a:r>
            <a:r>
              <a:rPr lang="en-US" err="1">
                <a:ea typeface="Calibri"/>
                <a:cs typeface="Calibri"/>
              </a:rPr>
              <a:t>samfunnet</a:t>
            </a:r>
            <a:r>
              <a:rPr lang="en-US">
                <a:ea typeface="Calibri"/>
                <a:cs typeface="Calibri"/>
              </a:rPr>
              <a:t>, </a:t>
            </a:r>
            <a:r>
              <a:rPr lang="en-US" err="1">
                <a:ea typeface="Calibri"/>
                <a:cs typeface="Calibri"/>
              </a:rPr>
              <a:t>på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lik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linje</a:t>
            </a:r>
            <a:r>
              <a:rPr lang="en-US">
                <a:ea typeface="Calibri"/>
                <a:cs typeface="Calibri"/>
              </a:rPr>
              <a:t> med </a:t>
            </a:r>
            <a:r>
              <a:rPr lang="en-US" err="1">
                <a:ea typeface="Calibri"/>
                <a:cs typeface="Calibri"/>
              </a:rPr>
              <a:t>andre</a:t>
            </a:r>
            <a:r>
              <a:rPr lang="en-US">
                <a:ea typeface="Calibri"/>
                <a:cs typeface="Calibri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F8A7F8-9398-35DF-2371-90BD168D7A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446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C85B5-2A52-EA59-85F1-2F646078F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50E8DD-FF89-FAFB-F4A9-E549EA76D6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DEE339-9B8C-2DBA-5051-5557D8D4FD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9F73E6-6D92-DABB-B1C7-3C3A87CBFB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883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4B33B-2261-4476-957E-EFE4637DA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BE3A6E-473D-3ABE-9902-62DABA823C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44DCEE-750F-EB49-9509-91B2FF82A3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D7FAA5-149C-197E-ADC0-471A92DC17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1473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750C6-DD4D-1FC7-9E06-3D6DFCA5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E1ABEE-2BC9-69C2-631B-8311E05024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408F9D-D552-016F-94F2-078A35B5AD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263FC-4CF9-2B85-1D04-35F1A354B6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6304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6E2A78-CE3D-FD75-10B9-152B78EC4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1757C7-4DFF-C1FD-1AA1-8F679A9BBE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4E0450-E768-B5F0-3516-6F092024C4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8637E7-B7A2-D4DB-C4E9-88A982C97D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8637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AAD5C-E6B4-1889-0EA4-1299D6B54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3F5888-AF8E-4B99-72AA-55EE30E565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148807-91CB-9EA5-83A0-287929FFE6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2C75A3-D236-B28E-9D43-F766341780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8619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F6220-C06B-FAD0-390E-9ED1271B0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E2F8A6-F0C2-926A-8565-7E32257541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220748-5D70-BDF4-6F58-D0178FD7C0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15E571-10BA-192F-A617-CDE3A6F125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1413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A936D-67F9-0F74-4291-C06C04596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4E13A3-2D2A-118B-2F16-889D1FA556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CAE1BF-DD87-8838-E613-2D870F7B39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6D8CD-E242-CE1C-DC9B-32A9B1916A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7509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F43FE-1A46-E984-F445-E35A5A063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E53F04-3FC0-FC52-78E4-0F55193DB3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009EB4-4150-A901-E2B2-4B0D73576B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BB5C0A-DCFE-D84E-E044-DC36C9A9A0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0812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7596B-48B1-7E89-138C-87B2A2C26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35E6D6-C4BA-846E-3864-277DF4B041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1DEEA9-3923-DB22-A8CA-2BE536D18F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Personer med funksjonsnedsettelser skal kunne:</a:t>
            </a: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✅ </a:t>
            </a:r>
            <a:r>
              <a:rPr lang="nb-NO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Stemme ved valg</a:t>
            </a:r>
            <a:b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Valglokaler, informasjon og stemmesedler må være tilgjengelige og enkle å bruke. 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[un.org]</a:t>
            </a:r>
            <a:endParaRPr lang="nb-NO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✅ </a:t>
            </a:r>
            <a:r>
              <a:rPr lang="nb-NO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Stille til valg og ha politiske verv</a:t>
            </a:r>
            <a:b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 skal kunne bli politiker, sitte i kommunestyret, på Stortinget eller ha andre offentlige verv på lik linje med andre. 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[un.org]</a:t>
            </a:r>
            <a:endParaRPr lang="nb-NO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✅ </a:t>
            </a:r>
            <a:r>
              <a:rPr lang="nb-NO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Få støtte til å utøve stemmeretten</a:t>
            </a:r>
            <a:b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Hvis noen trenger hjelp til å stemme, skal de kunne få bistand fra en person de selv velger. 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[un.org]</a:t>
            </a:r>
            <a:endParaRPr lang="nb-NO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✅ </a:t>
            </a:r>
            <a:r>
              <a:rPr lang="nb-NO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Delta i organisasjoner og samfunnsliv</a:t>
            </a:r>
            <a:b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 skal kunne være med i politiske partier, interesseorganisasjoner, råd og utvalg, og bidra til beslutninger som påvirker samfunnet. </a:t>
            </a:r>
            <a:r>
              <a:rPr lang="nb-NO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[un.org]</a:t>
            </a:r>
            <a:endParaRPr lang="nb-NO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✅ </a:t>
            </a:r>
            <a:r>
              <a:rPr lang="nb-NO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Organisere seg og bli hørt</a:t>
            </a:r>
            <a:b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Personer med funksjonsnedsettelser skal kunne etablere og delta i egne organisasjoner som taler deres sak lokalt, nasjonalt og internasjonalt.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F8C1DC-8706-EAE3-2143-CDA3BFD8C70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5942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4C3B6-9847-666B-9222-1063872DF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2CE180-105A-4870-5074-3F56D46AFC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23CEE8-7878-BC07-A7D8-CE2C0E9BB2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7755C9-EE09-D44F-53E6-FD9F0799EA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5960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36EDD-79FB-A0FC-FD95-9F32BD819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98E6D3-32D4-93F3-FA1A-E8333F85D7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47C569-514D-F494-FA56-C68057CBA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D1C68B-0AC0-2137-CF22-28484B80F3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775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0C6B2-C5B5-EACF-1FBB-8FCE3454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2D7415-B777-598D-5FEB-1E62C1BFD5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89D82F-7F50-BA67-62A9-A01694155C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14694E-D703-2C7A-FAE2-ABBC26E810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7795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vgsilh.com/de/image/2831339.html" TargetMode="External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svgsilh.com/de/image/2831339.html" TargetMode="External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https://images.pexels.com/photos/7661590/pexels-photo-7661590.jpeg?auto=compress&amp;cs=tinysrgb&amp;w=1080"/>
          <p:cNvPicPr>
            <a:picLocks noChangeAspect="1"/>
          </p:cNvPicPr>
          <p:nvPr/>
        </p:nvPicPr>
        <p:blipFill>
          <a:blip r:embed="rId4"/>
          <a:srcRect l="16667" r="16667"/>
          <a:stretch/>
        </p:blipFill>
        <p:spPr>
          <a:xfrm>
            <a:off x="457200" y="742950"/>
            <a:ext cx="3657600" cy="36576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rcRect l="-1730" r="-1730"/>
          <a:stretch/>
        </p:blipFill>
        <p:spPr>
          <a:xfrm>
            <a:off x="5943600" y="3226978"/>
            <a:ext cx="1371600" cy="13716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572000" y="1532640"/>
            <a:ext cx="41148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88889"/>
              </a:lnSpc>
              <a:spcBef>
                <a:spcPts val="375"/>
              </a:spcBef>
            </a:pPr>
            <a:r>
              <a:rPr lang="en-US" sz="40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Artikkel</a:t>
            </a:r>
            <a:r>
              <a:rPr lang="en-US" sz="40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29</a:t>
            </a:r>
          </a:p>
          <a:p>
            <a:pPr algn="ctr">
              <a:lnSpc>
                <a:spcPct val="88889"/>
              </a:lnSpc>
              <a:spcBef>
                <a:spcPts val="375"/>
              </a:spcBef>
            </a:pPr>
            <a:r>
              <a:rPr lang="en-US" sz="40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Deltakelse</a:t>
            </a:r>
            <a:endParaRPr lang="en-US" sz="4000" b="1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7" name="Bilde 6" descr="Et bilde som inneholder skjermbilde, grafisk design, design&#10;&#10;KI-generert innhold kan være feil.">
            <a:extLst>
              <a:ext uri="{FF2B5EF4-FFF2-40B4-BE49-F238E27FC236}">
                <a16:creationId xmlns:a16="http://schemas.microsoft.com/office/drawing/2014/main" id="{3B86A85D-0E61-D3F4-52CA-775B9555BE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831" y="354421"/>
            <a:ext cx="4004429" cy="44346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A87DB-B13E-0ECA-A362-7957759A5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5BABB206-B502-E8EF-F171-D86AA3F093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2414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A1AAFCAD-6616-3057-A8BF-864D6FB25465}"/>
              </a:ext>
            </a:extLst>
          </p:cNvPr>
          <p:cNvSpPr/>
          <p:nvPr/>
        </p:nvSpPr>
        <p:spPr>
          <a:xfrm>
            <a:off x="1340000" y="931583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err="1">
                <a:solidFill>
                  <a:srgbClr val="020202"/>
                </a:solidFill>
                <a:ea typeface="+mn-lt"/>
                <a:cs typeface="+mn-lt"/>
              </a:rPr>
              <a:t>Hva</a:t>
            </a:r>
            <a:r>
              <a:rPr lang="en-US" sz="2400" b="1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020202"/>
                </a:solidFill>
                <a:ea typeface="+mn-lt"/>
                <a:cs typeface="+mn-lt"/>
              </a:rPr>
              <a:t>skal</a:t>
            </a:r>
            <a:r>
              <a:rPr lang="en-US" sz="2400" b="1">
                <a:solidFill>
                  <a:srgbClr val="020202"/>
                </a:solidFill>
                <a:ea typeface="+mn-lt"/>
                <a:cs typeface="+mn-lt"/>
              </a:rPr>
              <a:t> vi </a:t>
            </a:r>
            <a:r>
              <a:rPr lang="en-US" sz="2400" b="1" err="1">
                <a:solidFill>
                  <a:srgbClr val="020202"/>
                </a:solidFill>
                <a:ea typeface="+mn-lt"/>
                <a:cs typeface="+mn-lt"/>
              </a:rPr>
              <a:t>gjøre</a:t>
            </a:r>
            <a:r>
              <a:rPr lang="en-US" sz="2400" b="1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2400" b="1" err="1">
                <a:solidFill>
                  <a:srgbClr val="020202"/>
                </a:solidFill>
                <a:ea typeface="+mn-lt"/>
                <a:cs typeface="+mn-lt"/>
              </a:rPr>
              <a:t>i</a:t>
            </a:r>
            <a:r>
              <a:rPr lang="en-US" sz="2400" b="1">
                <a:solidFill>
                  <a:srgbClr val="020202"/>
                </a:solidFill>
                <a:ea typeface="+mn-lt"/>
                <a:cs typeface="+mn-lt"/>
              </a:rPr>
              <a:t> </a:t>
            </a:r>
            <a:r>
              <a:rPr lang="en-US" sz="2400" b="1" err="1">
                <a:solidFill>
                  <a:srgbClr val="020202"/>
                </a:solidFill>
                <a:ea typeface="+mn-lt"/>
                <a:cs typeface="+mn-lt"/>
              </a:rPr>
              <a:t>dag</a:t>
            </a:r>
            <a:r>
              <a:rPr lang="en-US" sz="2400" b="1">
                <a:solidFill>
                  <a:srgbClr val="020202"/>
                </a:solidFill>
                <a:ea typeface="+mn-lt"/>
                <a:cs typeface="+mn-lt"/>
              </a:rPr>
              <a:t>? </a:t>
            </a:r>
            <a:r>
              <a:rPr lang="en-US" sz="1400" b="1">
                <a:solidFill>
                  <a:srgbClr val="020202"/>
                </a:solidFill>
                <a:ea typeface="+mn-lt"/>
                <a:cs typeface="+mn-lt"/>
              </a:rPr>
              <a:t>(Lag din </a:t>
            </a:r>
            <a:r>
              <a:rPr lang="en-US" sz="1400" b="1" err="1">
                <a:solidFill>
                  <a:srgbClr val="020202"/>
                </a:solidFill>
                <a:ea typeface="+mn-lt"/>
                <a:cs typeface="+mn-lt"/>
              </a:rPr>
              <a:t>egen</a:t>
            </a:r>
            <a:r>
              <a:rPr lang="en-US" sz="1400" b="1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1400" b="1" err="1">
                <a:solidFill>
                  <a:srgbClr val="020202"/>
                </a:solidFill>
                <a:ea typeface="+mn-lt"/>
                <a:cs typeface="+mn-lt"/>
              </a:rPr>
              <a:t>oversikt</a:t>
            </a:r>
            <a:r>
              <a:rPr lang="en-US" sz="1400" b="1">
                <a:solidFill>
                  <a:srgbClr val="020202"/>
                </a:solidFill>
                <a:ea typeface="+mn-lt"/>
                <a:cs typeface="+mn-lt"/>
              </a:rPr>
              <a:t>)</a:t>
            </a:r>
          </a:p>
          <a:p>
            <a:endParaRPr lang="en-US" sz="2400" b="1">
              <a:solidFill>
                <a:srgbClr val="020202"/>
              </a:solidFill>
              <a:latin typeface="PingFang SC"/>
              <a:ea typeface="Calibri"/>
              <a:cs typeface="Calibri"/>
            </a:endParaRPr>
          </a:p>
          <a:p>
            <a:endParaRPr lang="en-US" sz="2400" b="1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2000"/>
              </a:lnSpc>
              <a:spcBef>
                <a:spcPts val="375"/>
              </a:spcBef>
            </a:pPr>
            <a:endParaRPr lang="en-US" sz="2400" b="1">
              <a:solidFill>
                <a:srgbClr val="020202"/>
              </a:solidFill>
            </a:endParaRPr>
          </a:p>
          <a:p>
            <a:pPr>
              <a:lnSpc>
                <a:spcPct val="92000"/>
              </a:lnSpc>
              <a:spcBef>
                <a:spcPts val="375"/>
              </a:spcBef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324FE87D-0958-CBF5-2F8F-C6C8AEEC2EA6}"/>
              </a:ext>
            </a:extLst>
          </p:cNvPr>
          <p:cNvSpPr/>
          <p:nvPr/>
        </p:nvSpPr>
        <p:spPr>
          <a:xfrm>
            <a:off x="1340000" y="1456243"/>
            <a:ext cx="8192620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ea typeface="PingFang SC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4064C7-17EE-089A-79F9-A8B66390B638}"/>
              </a:ext>
            </a:extLst>
          </p:cNvPr>
          <p:cNvSpPr txBox="1"/>
          <p:nvPr/>
        </p:nvSpPr>
        <p:spPr>
          <a:xfrm>
            <a:off x="1024774" y="2040148"/>
            <a:ext cx="5687970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 err="1"/>
              <a:t>Hvordan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du det i </a:t>
            </a:r>
            <a:r>
              <a:rPr lang="en-US" dirty="0" err="1"/>
              <a:t>dag</a:t>
            </a:r>
            <a:r>
              <a:rPr lang="en-US" dirty="0"/>
              <a:t>?</a:t>
            </a:r>
          </a:p>
          <a:p>
            <a:r>
              <a:rPr lang="en-US" dirty="0" err="1"/>
              <a:t>Trivselsregler</a:t>
            </a:r>
            <a:endParaRPr lang="en-US" dirty="0"/>
          </a:p>
          <a:p>
            <a:r>
              <a:rPr lang="en-US" dirty="0" err="1"/>
              <a:t>Målet</a:t>
            </a:r>
            <a:r>
              <a:rPr lang="en-US" dirty="0"/>
              <a:t> med CRPD?</a:t>
            </a:r>
          </a:p>
          <a:p>
            <a:r>
              <a:rPr lang="en-US" dirty="0"/>
              <a:t>Pause</a:t>
            </a:r>
          </a:p>
          <a:p>
            <a:r>
              <a:rPr lang="en-US" dirty="0" err="1"/>
              <a:t>Hva</a:t>
            </a:r>
            <a:r>
              <a:rPr lang="en-US" dirty="0"/>
              <a:t> </a:t>
            </a:r>
            <a:r>
              <a:rPr lang="en-US" dirty="0" err="1"/>
              <a:t>betyr</a:t>
            </a:r>
            <a:r>
              <a:rPr lang="en-US" dirty="0"/>
              <a:t> </a:t>
            </a:r>
            <a:r>
              <a:rPr lang="en-US" b="1" dirty="0" err="1"/>
              <a:t>demokrati</a:t>
            </a:r>
            <a:r>
              <a:rPr lang="en-US" dirty="0"/>
              <a:t>?</a:t>
            </a:r>
          </a:p>
          <a:p>
            <a:r>
              <a:rPr lang="en-US" dirty="0" err="1"/>
              <a:t>Hva</a:t>
            </a:r>
            <a:r>
              <a:rPr lang="en-US" dirty="0"/>
              <a:t> er </a:t>
            </a:r>
            <a:r>
              <a:rPr lang="en-US" dirty="0" err="1"/>
              <a:t>stemmerett</a:t>
            </a:r>
            <a:r>
              <a:rPr lang="en-US" dirty="0"/>
              <a:t>?</a:t>
            </a:r>
          </a:p>
          <a:p>
            <a:r>
              <a:rPr lang="en-US" dirty="0" err="1"/>
              <a:t>Hvorfor</a:t>
            </a:r>
            <a:r>
              <a:rPr lang="en-US" dirty="0"/>
              <a:t> er det </a:t>
            </a:r>
            <a:r>
              <a:rPr lang="en-US" dirty="0" err="1"/>
              <a:t>viktig</a:t>
            </a:r>
            <a:r>
              <a:rPr lang="en-US" dirty="0"/>
              <a:t> å </a:t>
            </a:r>
            <a:r>
              <a:rPr lang="en-US" dirty="0" err="1"/>
              <a:t>bruke</a:t>
            </a:r>
            <a:r>
              <a:rPr lang="en-US" dirty="0"/>
              <a:t> </a:t>
            </a:r>
            <a:r>
              <a:rPr lang="en-US" dirty="0" err="1"/>
              <a:t>stemmeretten</a:t>
            </a:r>
            <a:r>
              <a:rPr lang="en-US" dirty="0"/>
              <a:t> din?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930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467D3-09E1-3BB0-E823-2095A0033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FC0CCC1-E286-DF3F-7E42-1BE460974A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949F9B47-83CD-70A1-C133-96C06770F562}"/>
              </a:ext>
            </a:extLst>
          </p:cNvPr>
          <p:cNvSpPr/>
          <p:nvPr/>
        </p:nvSpPr>
        <p:spPr>
          <a:xfrm>
            <a:off x="1340000" y="607028"/>
            <a:ext cx="5541648" cy="562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 err="1">
                <a:solidFill>
                  <a:srgbClr val="020202"/>
                </a:solidFill>
                <a:ea typeface="+mn-lt"/>
                <a:cs typeface="+mn-lt"/>
              </a:rPr>
              <a:t>Hvordan</a:t>
            </a:r>
            <a:r>
              <a:rPr lang="en-US" sz="2400" b="1" dirty="0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rgbClr val="020202"/>
                </a:solidFill>
                <a:ea typeface="+mn-lt"/>
                <a:cs typeface="+mn-lt"/>
              </a:rPr>
              <a:t>har</a:t>
            </a:r>
            <a:r>
              <a:rPr lang="en-US" sz="2400" b="1" dirty="0">
                <a:solidFill>
                  <a:srgbClr val="020202"/>
                </a:solidFill>
                <a:ea typeface="+mn-lt"/>
                <a:cs typeface="+mn-lt"/>
              </a:rPr>
              <a:t> du det i </a:t>
            </a:r>
            <a:r>
              <a:rPr lang="en-US" sz="2400" b="1" dirty="0" err="1">
                <a:solidFill>
                  <a:srgbClr val="020202"/>
                </a:solidFill>
                <a:ea typeface="+mn-lt"/>
                <a:cs typeface="+mn-lt"/>
              </a:rPr>
              <a:t>dag</a:t>
            </a:r>
            <a:r>
              <a:rPr lang="en-US" sz="2400" b="1" dirty="0">
                <a:solidFill>
                  <a:srgbClr val="020202"/>
                </a:solidFill>
                <a:ea typeface="+mn-lt"/>
                <a:cs typeface="+mn-lt"/>
              </a:rPr>
              <a:t>? </a:t>
            </a:r>
            <a:r>
              <a:rPr lang="en-US" sz="1400" b="1" dirty="0">
                <a:solidFill>
                  <a:srgbClr val="020202"/>
                </a:solidFill>
                <a:ea typeface="+mn-lt"/>
                <a:cs typeface="+mn-lt"/>
              </a:rPr>
              <a:t>(</a:t>
            </a:r>
            <a:r>
              <a:rPr lang="en-US" sz="1400" b="1" dirty="0" err="1">
                <a:solidFill>
                  <a:srgbClr val="020202"/>
                </a:solidFill>
                <a:ea typeface="+mn-lt"/>
                <a:cs typeface="+mn-lt"/>
              </a:rPr>
              <a:t>Velg</a:t>
            </a:r>
            <a:r>
              <a:rPr lang="en-US" sz="1400" b="1" dirty="0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1400" b="1" dirty="0" err="1">
                <a:solidFill>
                  <a:srgbClr val="020202"/>
                </a:solidFill>
                <a:ea typeface="+mn-lt"/>
                <a:cs typeface="+mn-lt"/>
              </a:rPr>
              <a:t>en</a:t>
            </a:r>
            <a:r>
              <a:rPr lang="en-US" sz="1400" b="1" dirty="0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1400" b="1" dirty="0" err="1">
                <a:solidFill>
                  <a:srgbClr val="020202"/>
                </a:solidFill>
                <a:ea typeface="+mn-lt"/>
                <a:cs typeface="+mn-lt"/>
              </a:rPr>
              <a:t>innsjekkøvelse</a:t>
            </a:r>
            <a:r>
              <a:rPr lang="en-US" sz="1400" b="1" dirty="0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1400" b="1" dirty="0" err="1">
                <a:solidFill>
                  <a:srgbClr val="020202"/>
                </a:solidFill>
                <a:ea typeface="+mn-lt"/>
                <a:cs typeface="+mn-lt"/>
              </a:rPr>
              <a:t>som</a:t>
            </a:r>
            <a:r>
              <a:rPr lang="en-US" sz="1400" b="1" dirty="0">
                <a:solidFill>
                  <a:srgbClr val="020202"/>
                </a:solidFill>
                <a:ea typeface="+mn-lt"/>
                <a:cs typeface="+mn-lt"/>
              </a:rPr>
              <a:t> passer og bruk </a:t>
            </a:r>
            <a:r>
              <a:rPr lang="en-US" sz="1400" b="1" dirty="0" err="1">
                <a:solidFill>
                  <a:srgbClr val="020202"/>
                </a:solidFill>
                <a:ea typeface="+mn-lt"/>
                <a:cs typeface="+mn-lt"/>
              </a:rPr>
              <a:t>gjerne</a:t>
            </a:r>
            <a:r>
              <a:rPr lang="en-US" sz="1400" b="1" dirty="0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1400" b="1" dirty="0" err="1">
                <a:solidFill>
                  <a:srgbClr val="020202"/>
                </a:solidFill>
                <a:ea typeface="+mn-lt"/>
                <a:cs typeface="+mn-lt"/>
              </a:rPr>
              <a:t>samme</a:t>
            </a:r>
            <a:r>
              <a:rPr lang="en-US" sz="1400" b="1" dirty="0">
                <a:solidFill>
                  <a:srgbClr val="020202"/>
                </a:solidFill>
                <a:ea typeface="+mn-lt"/>
                <a:cs typeface="+mn-lt"/>
              </a:rPr>
              <a:t> fra gang </a:t>
            </a:r>
            <a:r>
              <a:rPr lang="en-US" sz="1400" b="1" dirty="0" err="1">
                <a:solidFill>
                  <a:srgbClr val="020202"/>
                </a:solidFill>
                <a:ea typeface="+mn-lt"/>
                <a:cs typeface="+mn-lt"/>
              </a:rPr>
              <a:t>til</a:t>
            </a:r>
            <a:r>
              <a:rPr lang="en-US" sz="1400" b="1" dirty="0">
                <a:solidFill>
                  <a:srgbClr val="020202"/>
                </a:solidFill>
                <a:ea typeface="+mn-lt"/>
                <a:cs typeface="+mn-lt"/>
              </a:rPr>
              <a:t> gang).</a:t>
            </a:r>
            <a:endParaRPr lang="en-US" sz="2400" b="1" dirty="0">
              <a:solidFill>
                <a:srgbClr val="020202"/>
              </a:solidFill>
              <a:ea typeface="+mn-lt"/>
              <a:cs typeface="+mn-lt"/>
            </a:endParaRPr>
          </a:p>
          <a:p>
            <a:endParaRPr lang="en-US" sz="2400" b="1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2000"/>
              </a:lnSpc>
              <a:spcBef>
                <a:spcPts val="375"/>
              </a:spcBef>
            </a:pPr>
            <a:endParaRPr lang="en-US" sz="2400" b="1" dirty="0">
              <a:solidFill>
                <a:srgbClr val="020202"/>
              </a:solidFill>
            </a:endParaRPr>
          </a:p>
          <a:p>
            <a:pPr>
              <a:lnSpc>
                <a:spcPct val="92000"/>
              </a:lnSpc>
              <a:spcBef>
                <a:spcPts val="375"/>
              </a:spcBef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EFB4D994-429C-1A3A-A1B1-2758BA3B6A03}"/>
              </a:ext>
            </a:extLst>
          </p:cNvPr>
          <p:cNvSpPr/>
          <p:nvPr/>
        </p:nvSpPr>
        <p:spPr>
          <a:xfrm>
            <a:off x="1340000" y="1456243"/>
            <a:ext cx="8192620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ea typeface="PingFang SC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25A15C-0A46-DA35-7220-D0AEF0C84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0863" y="1384300"/>
            <a:ext cx="4796721" cy="336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067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8D521-784D-F90C-DE17-E24D269C8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3F3DF444-4881-504A-54FC-3D796F02F0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E333C4DE-F378-4247-4598-680008A109B9}"/>
              </a:ext>
            </a:extLst>
          </p:cNvPr>
          <p:cNvSpPr/>
          <p:nvPr/>
        </p:nvSpPr>
        <p:spPr>
          <a:xfrm>
            <a:off x="1340000" y="394855"/>
            <a:ext cx="5822800" cy="88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 err="1">
                <a:solidFill>
                  <a:srgbClr val="020202"/>
                </a:solidFill>
                <a:ea typeface="+mn-lt"/>
                <a:cs typeface="+mn-lt"/>
              </a:rPr>
              <a:t>Hva</a:t>
            </a:r>
            <a:r>
              <a:rPr lang="en-US" sz="2400" b="1" dirty="0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rgbClr val="020202"/>
                </a:solidFill>
                <a:ea typeface="+mn-lt"/>
                <a:cs typeface="+mn-lt"/>
              </a:rPr>
              <a:t>gjør</a:t>
            </a:r>
            <a:r>
              <a:rPr lang="en-US" sz="2400" b="1" dirty="0">
                <a:solidFill>
                  <a:srgbClr val="020202"/>
                </a:solidFill>
                <a:ea typeface="+mn-lt"/>
                <a:cs typeface="+mn-lt"/>
              </a:rPr>
              <a:t> vi for at vi </a:t>
            </a:r>
            <a:r>
              <a:rPr lang="en-US" sz="2400" b="1" dirty="0" err="1">
                <a:solidFill>
                  <a:srgbClr val="020202"/>
                </a:solidFill>
                <a:ea typeface="+mn-lt"/>
                <a:cs typeface="+mn-lt"/>
              </a:rPr>
              <a:t>skal</a:t>
            </a:r>
            <a:r>
              <a:rPr lang="en-US" sz="2400" b="1" dirty="0">
                <a:solidFill>
                  <a:srgbClr val="020202"/>
                </a:solidFill>
                <a:ea typeface="+mn-lt"/>
                <a:cs typeface="+mn-lt"/>
              </a:rPr>
              <a:t> ha det bra </a:t>
            </a:r>
            <a:r>
              <a:rPr lang="en-US" sz="2400" b="1" dirty="0" err="1">
                <a:solidFill>
                  <a:srgbClr val="020202"/>
                </a:solidFill>
                <a:ea typeface="+mn-lt"/>
                <a:cs typeface="+mn-lt"/>
              </a:rPr>
              <a:t>sammen</a:t>
            </a:r>
            <a:r>
              <a:rPr lang="en-US" sz="2400" b="1" dirty="0">
                <a:solidFill>
                  <a:srgbClr val="020202"/>
                </a:solidFill>
                <a:ea typeface="+mn-lt"/>
                <a:cs typeface="+mn-lt"/>
              </a:rPr>
              <a:t>? </a:t>
            </a:r>
            <a:r>
              <a:rPr lang="en-US" sz="1400" b="1" dirty="0">
                <a:solidFill>
                  <a:srgbClr val="020202"/>
                </a:solidFill>
                <a:ea typeface="+mn-lt"/>
                <a:cs typeface="+mn-lt"/>
              </a:rPr>
              <a:t>(</a:t>
            </a:r>
            <a:r>
              <a:rPr lang="en-US" sz="1400" b="1" dirty="0" err="1">
                <a:solidFill>
                  <a:srgbClr val="020202"/>
                </a:solidFill>
                <a:ea typeface="+mn-lt"/>
                <a:cs typeface="+mn-lt"/>
              </a:rPr>
              <a:t>Gjennomgå</a:t>
            </a:r>
            <a:r>
              <a:rPr lang="en-US" sz="1400" b="1" dirty="0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1400" b="1" dirty="0" err="1">
                <a:solidFill>
                  <a:srgbClr val="020202"/>
                </a:solidFill>
                <a:ea typeface="+mn-lt"/>
                <a:cs typeface="+mn-lt"/>
              </a:rPr>
              <a:t>trivselsreglene</a:t>
            </a:r>
            <a:r>
              <a:rPr lang="en-US" sz="1400" b="1" dirty="0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1400" b="1" dirty="0" err="1">
                <a:solidFill>
                  <a:srgbClr val="020202"/>
                </a:solidFill>
                <a:ea typeface="+mn-lt"/>
                <a:cs typeface="+mn-lt"/>
              </a:rPr>
              <a:t>dere</a:t>
            </a:r>
            <a:r>
              <a:rPr lang="en-US" sz="1400" b="1" dirty="0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1400" b="1" dirty="0" err="1">
                <a:solidFill>
                  <a:srgbClr val="020202"/>
                </a:solidFill>
                <a:ea typeface="+mn-lt"/>
                <a:cs typeface="+mn-lt"/>
              </a:rPr>
              <a:t>har</a:t>
            </a:r>
            <a:r>
              <a:rPr lang="en-US" sz="1400" b="1" dirty="0">
                <a:solidFill>
                  <a:srgbClr val="020202"/>
                </a:solidFill>
                <a:ea typeface="+mn-lt"/>
                <a:cs typeface="+mn-lt"/>
              </a:rPr>
              <a:t> </a:t>
            </a:r>
            <a:r>
              <a:rPr lang="en-US" sz="1400" b="1" dirty="0" err="1">
                <a:solidFill>
                  <a:srgbClr val="020202"/>
                </a:solidFill>
                <a:ea typeface="+mn-lt"/>
                <a:cs typeface="+mn-lt"/>
              </a:rPr>
              <a:t>jobbet</a:t>
            </a:r>
            <a:r>
              <a:rPr lang="en-US" sz="1400" b="1" dirty="0">
                <a:solidFill>
                  <a:srgbClr val="020202"/>
                </a:solidFill>
                <a:ea typeface="+mn-lt"/>
                <a:cs typeface="+mn-lt"/>
              </a:rPr>
              <a:t> ut)</a:t>
            </a:r>
          </a:p>
          <a:p>
            <a:endParaRPr lang="en-US" sz="2400" b="1" dirty="0">
              <a:solidFill>
                <a:srgbClr val="020202"/>
              </a:solidFill>
              <a:latin typeface="PingFang SC"/>
              <a:ea typeface="Calibri"/>
              <a:cs typeface="Calibri"/>
            </a:endParaRPr>
          </a:p>
          <a:p>
            <a:endParaRPr lang="en-US" sz="2400" b="1" dirty="0">
              <a:solidFill>
                <a:srgbClr val="020202"/>
              </a:solidFill>
              <a:latin typeface="PingFang SC"/>
              <a:ea typeface="Calibri"/>
              <a:cs typeface="Calibri"/>
            </a:endParaRPr>
          </a:p>
          <a:p>
            <a:endParaRPr lang="en-US" sz="2400" b="1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92000"/>
              </a:lnSpc>
              <a:spcBef>
                <a:spcPts val="375"/>
              </a:spcBef>
            </a:pPr>
            <a:endParaRPr lang="en-US" sz="2400" b="1" dirty="0">
              <a:solidFill>
                <a:srgbClr val="020202"/>
              </a:solidFill>
            </a:endParaRPr>
          </a:p>
          <a:p>
            <a:pPr>
              <a:lnSpc>
                <a:spcPct val="92000"/>
              </a:lnSpc>
              <a:spcBef>
                <a:spcPts val="375"/>
              </a:spcBef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13351255-22FF-8839-10CC-5C5D54324EFC}"/>
              </a:ext>
            </a:extLst>
          </p:cNvPr>
          <p:cNvSpPr/>
          <p:nvPr/>
        </p:nvSpPr>
        <p:spPr>
          <a:xfrm>
            <a:off x="1340000" y="1456243"/>
            <a:ext cx="8192620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ea typeface="PingFang SC"/>
            </a:endParaRPr>
          </a:p>
        </p:txBody>
      </p:sp>
      <p:pic>
        <p:nvPicPr>
          <p:cNvPr id="6" name="Bilde 5" descr="Lag før kamp">
            <a:extLst>
              <a:ext uri="{FF2B5EF4-FFF2-40B4-BE49-F238E27FC236}">
                <a16:creationId xmlns:a16="http://schemas.microsoft.com/office/drawing/2014/main" id="{7D2F9BE1-7A21-6D3D-63FB-B71BD54B96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1434" y="1380443"/>
            <a:ext cx="4399932" cy="293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1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6A08E-30D7-BDC0-09E2-55136BB3C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C068E57B-298A-377F-EDF5-4960FBDDEC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762E9991-FD5F-7839-5350-949DA860517F}"/>
              </a:ext>
            </a:extLst>
          </p:cNvPr>
          <p:cNvSpPr/>
          <p:nvPr/>
        </p:nvSpPr>
        <p:spPr>
          <a:xfrm>
            <a:off x="1340000" y="931583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Hva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er CRPD?</a:t>
            </a: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E27F9F88-322D-FA20-5FBF-BC1F7650B6C7}"/>
              </a:ext>
            </a:extLst>
          </p:cNvPr>
          <p:cNvSpPr/>
          <p:nvPr/>
        </p:nvSpPr>
        <p:spPr>
          <a:xfrm>
            <a:off x="1340000" y="1456243"/>
            <a:ext cx="8192620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200000"/>
              </a:lnSpc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C =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Konvensjon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(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en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avtale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mellom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flere</a:t>
            </a: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land)</a:t>
            </a:r>
          </a:p>
          <a:p>
            <a:pPr>
              <a:lnSpc>
                <a:spcPct val="200000"/>
              </a:lnSpc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R=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Rettigheter</a:t>
            </a:r>
            <a:endParaRPr lang="en-US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200000"/>
              </a:lnSpc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P=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Mennesker</a:t>
            </a:r>
          </a:p>
          <a:p>
            <a:pPr>
              <a:lnSpc>
                <a:spcPct val="200000"/>
              </a:lnSpc>
            </a:pPr>
            <a:r>
              <a:rPr lang="en-US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D= </a:t>
            </a:r>
            <a:r>
              <a:rPr lang="en-US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Funksjonsvariasjoner</a:t>
            </a:r>
          </a:p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latin typeface="PingFang SC"/>
              <a:ea typeface="Calibri"/>
              <a:cs typeface="Calibri"/>
            </a:endParaRPr>
          </a:p>
        </p:txBody>
      </p:sp>
      <p:pic>
        <p:nvPicPr>
          <p:cNvPr id="10" name="Grafikk 4">
            <a:extLst>
              <a:ext uri="{FF2B5EF4-FFF2-40B4-BE49-F238E27FC236}">
                <a16:creationId xmlns:a16="http://schemas.microsoft.com/office/drawing/2014/main" id="{D2FCB5C6-3EBF-7B3B-A324-D9DCD234B5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286341" y="1544788"/>
            <a:ext cx="2890684" cy="241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438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9CAE4-3D7E-D9AF-FB28-49D208D60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674B8D77-EB09-5793-B20C-EF0CB5B8B9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0FC2AB9D-B75F-A2CD-28C5-7921B5C1670F}"/>
              </a:ext>
            </a:extLst>
          </p:cNvPr>
          <p:cNvSpPr/>
          <p:nvPr/>
        </p:nvSpPr>
        <p:spPr>
          <a:xfrm>
            <a:off x="1340000" y="931583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Hvorfor</a:t>
            </a:r>
            <a:r>
              <a:rPr lang="en-US" sz="2400" b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CRPD?</a:t>
            </a: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>
              <a:solidFill>
                <a:srgbClr val="020202"/>
              </a:solidFill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7649D56B-F108-BFA1-CC94-DF0CFB875AFC}"/>
              </a:ext>
            </a:extLst>
          </p:cNvPr>
          <p:cNvSpPr/>
          <p:nvPr/>
        </p:nvSpPr>
        <p:spPr>
          <a:xfrm>
            <a:off x="1340000" y="1456243"/>
            <a:ext cx="7019542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24444"/>
              </a:lnSpc>
              <a:spcBef>
                <a:spcPts val="375"/>
              </a:spcBef>
            </a:pPr>
            <a:endParaRPr lang="en-US" b="1">
              <a:solidFill>
                <a:srgbClr val="020202"/>
              </a:solidFill>
              <a:latin typeface="PingFang SC"/>
              <a:ea typeface="Calibri"/>
              <a:cs typeface="Calibri"/>
            </a:endParaRPr>
          </a:p>
        </p:txBody>
      </p:sp>
      <p:pic>
        <p:nvPicPr>
          <p:cNvPr id="10" name="Grafikk 4">
            <a:extLst>
              <a:ext uri="{FF2B5EF4-FFF2-40B4-BE49-F238E27FC236}">
                <a16:creationId xmlns:a16="http://schemas.microsoft.com/office/drawing/2014/main" id="{B6C38FB8-0D9A-2859-729E-AB4D7CA3B7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1080000">
            <a:off x="6241347" y="1251518"/>
            <a:ext cx="2371823" cy="198037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C445B7A-6552-BB78-AA6E-D9C390DA85A6}"/>
              </a:ext>
            </a:extLst>
          </p:cNvPr>
          <p:cNvSpPr txBox="1"/>
          <p:nvPr/>
        </p:nvSpPr>
        <p:spPr>
          <a:xfrm>
            <a:off x="398833" y="1739297"/>
            <a:ext cx="5687573" cy="18158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err="1"/>
              <a:t>Sikre</a:t>
            </a:r>
            <a:r>
              <a:rPr lang="en-US" sz="2800"/>
              <a:t> </a:t>
            </a:r>
            <a:r>
              <a:rPr lang="en-US" sz="2800" b="1" err="1"/>
              <a:t>menneskerettigheter</a:t>
            </a:r>
            <a:r>
              <a:rPr lang="en-US" sz="2800"/>
              <a:t> for </a:t>
            </a:r>
            <a:r>
              <a:rPr lang="en-US" sz="2800" err="1"/>
              <a:t>mennesker</a:t>
            </a:r>
            <a:r>
              <a:rPr lang="en-US" sz="2800"/>
              <a:t> med </a:t>
            </a:r>
            <a:r>
              <a:rPr lang="en-US" sz="2800" err="1"/>
              <a:t>nedsatt</a:t>
            </a:r>
            <a:r>
              <a:rPr lang="en-US" sz="2800"/>
              <a:t> </a:t>
            </a:r>
            <a:r>
              <a:rPr lang="en-US" sz="2800" err="1"/>
              <a:t>funksjonsevne</a:t>
            </a:r>
            <a:r>
              <a:rPr lang="en-US" sz="2800"/>
              <a:t>.</a:t>
            </a:r>
          </a:p>
          <a:p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94123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340000" y="931583"/>
            <a:ext cx="554164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1: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er et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demokrati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7" name="Text 1"/>
          <p:cNvSpPr/>
          <p:nvPr/>
        </p:nvSpPr>
        <p:spPr>
          <a:xfrm>
            <a:off x="1177636" y="1456243"/>
            <a:ext cx="8354984" cy="3215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fontAlgn="t">
              <a:lnSpc>
                <a:spcPct val="100000"/>
              </a:lnSpc>
              <a:buNone/>
            </a:pPr>
            <a:endParaRPr lang="nb-NO" b="1" dirty="0"/>
          </a:p>
          <a:p>
            <a:pPr fontAlgn="t">
              <a:lnSpc>
                <a:spcPct val="100000"/>
              </a:lnSpc>
              <a:buNone/>
            </a:pPr>
            <a:r>
              <a:rPr lang="nb-NO" b="1" dirty="0"/>
              <a:t>Demokrati betyr at folket bestemmer og det betyr at;</a:t>
            </a:r>
          </a:p>
          <a:p>
            <a:pPr fontAlgn="t">
              <a:lnSpc>
                <a:spcPct val="100000"/>
              </a:lnSpc>
              <a:buNone/>
            </a:pPr>
            <a:endParaRPr lang="nb-NO" sz="2400" b="1" dirty="0"/>
          </a:p>
          <a:p>
            <a:pPr fontAlgn="t">
              <a:lnSpc>
                <a:spcPct val="100000"/>
              </a:lnSpc>
            </a:pPr>
            <a:r>
              <a:rPr lang="nb-NO" sz="2400" dirty="0"/>
              <a:t>🗳️ Alle voksne har rett til å stemme.</a:t>
            </a:r>
          </a:p>
          <a:p>
            <a:pPr lvl="0" fontAlgn="t">
              <a:lnSpc>
                <a:spcPct val="100000"/>
              </a:lnSpc>
            </a:pPr>
            <a:r>
              <a:rPr lang="nb-NO" sz="2400" dirty="0"/>
              <a:t>🗣️ Folk kan si hva de mener.</a:t>
            </a:r>
          </a:p>
          <a:p>
            <a:pPr lvl="0" fontAlgn="t">
              <a:lnSpc>
                <a:spcPct val="100000"/>
              </a:lnSpc>
            </a:pPr>
            <a:r>
              <a:rPr lang="nb-NO" sz="2400" dirty="0"/>
              <a:t>🤝 Folk kan organisere seg i partier og organisasjoner.</a:t>
            </a:r>
          </a:p>
          <a:p>
            <a:pPr lvl="0" fontAlgn="t">
              <a:lnSpc>
                <a:spcPct val="100000"/>
              </a:lnSpc>
            </a:pPr>
            <a:r>
              <a:rPr lang="nb-NO" sz="2400" dirty="0"/>
              <a:t>⚖️ Alle skal behandles likt etter loven.</a:t>
            </a:r>
          </a:p>
          <a:p>
            <a:pPr lvl="0" fontAlgn="t">
              <a:lnSpc>
                <a:spcPct val="100000"/>
              </a:lnSpc>
            </a:pPr>
            <a:r>
              <a:rPr lang="nb-NO" sz="2400" dirty="0"/>
              <a:t>🏛️ Politikere må lytte til innbyggerne.</a:t>
            </a:r>
          </a:p>
          <a:p>
            <a:pPr fontAlgn="t">
              <a:lnSpc>
                <a:spcPct val="100000"/>
              </a:lnSpc>
              <a:buNone/>
            </a:pPr>
            <a:endParaRPr lang="nb-NO" sz="2400" dirty="0"/>
          </a:p>
          <a:p>
            <a:pPr fontAlgn="t">
              <a:lnSpc>
                <a:spcPct val="100000"/>
              </a:lnSpc>
              <a:buNone/>
            </a:pPr>
            <a:endParaRPr lang="nb-NO" dirty="0"/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b="1" dirty="0">
              <a:solidFill>
                <a:srgbClr val="020202"/>
              </a:solidFill>
              <a:ea typeface="PingFang SC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29C0DC6-DBB3-774B-278B-C86C326EA1C1}"/>
              </a:ext>
            </a:extLst>
          </p:cNvPr>
          <p:cNvSpPr txBox="1"/>
          <p:nvPr/>
        </p:nvSpPr>
        <p:spPr>
          <a:xfrm rot="637988">
            <a:off x="7405936" y="1894026"/>
            <a:ext cx="13691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6000" dirty="0"/>
              <a:t>🏛️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4B1B1-C032-8F0D-58BC-B674C00A7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59BC1AB6-9FC5-D4C9-6E3B-31913FB520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2202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A0D96C15-E352-21A9-19EB-645FE0926027}"/>
              </a:ext>
            </a:extLst>
          </p:cNvPr>
          <p:cNvSpPr/>
          <p:nvPr/>
        </p:nvSpPr>
        <p:spPr>
          <a:xfrm>
            <a:off x="1363980" y="690196"/>
            <a:ext cx="59436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2: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Demokrati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betyr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ikke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 alle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får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bestemme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34CFE032-2D2C-B1A4-350E-4F5AB9A8EC88}"/>
              </a:ext>
            </a:extLst>
          </p:cNvPr>
          <p:cNvSpPr/>
          <p:nvPr/>
        </p:nvSpPr>
        <p:spPr>
          <a:xfrm>
            <a:off x="1478280" y="1310680"/>
            <a:ext cx="6619702" cy="540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fontAlgn="t">
              <a:lnSpc>
                <a:spcPct val="100000"/>
              </a:lnSpc>
              <a:buNone/>
            </a:pPr>
            <a:r>
              <a:rPr lang="nb-NO" dirty="0"/>
              <a:t>Tenk deg at en gruppe skal bestemme hva de skal spise til middag.</a:t>
            </a:r>
          </a:p>
          <a:p>
            <a:pPr fontAlgn="t">
              <a:lnSpc>
                <a:spcPct val="100000"/>
              </a:lnSpc>
              <a:buNone/>
            </a:pPr>
            <a:endParaRPr lang="nb-NO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dirty="0"/>
              <a:t>Hvis én person bestemmer alene, er det ikke demokrati.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b-NO" dirty="0"/>
              <a:t>Hvis alle får komme med forslag og stemme, er det demokrati.</a:t>
            </a:r>
          </a:p>
          <a:p>
            <a:pPr fontAlgn="t">
              <a:lnSpc>
                <a:spcPct val="100000"/>
              </a:lnSpc>
              <a:buNone/>
            </a:pPr>
            <a:endParaRPr lang="nb-NO" dirty="0"/>
          </a:p>
          <a:p>
            <a:pPr fontAlgn="t">
              <a:lnSpc>
                <a:spcPct val="100000"/>
              </a:lnSpc>
              <a:buNone/>
            </a:pPr>
            <a:endParaRPr lang="nb-NO" dirty="0"/>
          </a:p>
          <a:p>
            <a:pPr fontAlgn="t">
              <a:lnSpc>
                <a:spcPct val="100000"/>
              </a:lnSpc>
              <a:buNone/>
            </a:pPr>
            <a:r>
              <a:rPr lang="nb-NO" dirty="0"/>
              <a:t>Poenget er ikke at alle alltid får viljen sin, men at </a:t>
            </a:r>
            <a:r>
              <a:rPr lang="nb-NO" b="1" dirty="0"/>
              <a:t>alle får mulighet til å delta og bli hørt</a:t>
            </a:r>
            <a:r>
              <a:rPr lang="nb-NO" dirty="0"/>
              <a:t>.</a:t>
            </a:r>
          </a:p>
          <a:p>
            <a:endParaRPr lang="en-US" dirty="0"/>
          </a:p>
          <a:p>
            <a:endParaRPr lang="en-US" sz="1100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 dirty="0">
              <a:solidFill>
                <a:srgbClr val="0202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821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42A6D-E32B-0970-34D7-0A4193DD1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1198882-8790-903C-BBF8-833A797391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97B7900F-694A-010B-E85C-EEFED7B1ECD2}"/>
              </a:ext>
            </a:extLst>
          </p:cNvPr>
          <p:cNvSpPr/>
          <p:nvPr/>
        </p:nvSpPr>
        <p:spPr>
          <a:xfrm>
            <a:off x="1409700" y="815378"/>
            <a:ext cx="72771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3: Jobb med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øvelsen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er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demokrati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1D0AF3AE-114E-411B-DA70-B172D3CD18A8}"/>
              </a:ext>
            </a:extLst>
          </p:cNvPr>
          <p:cNvSpPr/>
          <p:nvPr/>
        </p:nvSpPr>
        <p:spPr>
          <a:xfrm>
            <a:off x="1409700" y="1295360"/>
            <a:ext cx="6979920" cy="2438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dirty="0"/>
          </a:p>
          <a:p>
            <a:endParaRPr lang="en-US" sz="1100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 dirty="0">
              <a:solidFill>
                <a:srgbClr val="0202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837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470CE-DB43-044C-4535-09D701C20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37AB2CF9-84D1-277E-233C-247E82AC29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256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5C5DAA99-FA55-55DD-02DB-CB8CD39BBD07}"/>
              </a:ext>
            </a:extLst>
          </p:cNvPr>
          <p:cNvSpPr/>
          <p:nvPr/>
        </p:nvSpPr>
        <p:spPr>
          <a:xfrm>
            <a:off x="1411014" y="1050548"/>
            <a:ext cx="7078717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4: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er </a:t>
            </a:r>
            <a:r>
              <a:rPr lang="en-US" sz="24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stemmerett</a:t>
            </a:r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 dirty="0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8E3C4DBE-E8B4-F423-8511-CC7DBBBA5256}"/>
              </a:ext>
            </a:extLst>
          </p:cNvPr>
          <p:cNvSpPr/>
          <p:nvPr/>
        </p:nvSpPr>
        <p:spPr>
          <a:xfrm>
            <a:off x="1489841" y="1600199"/>
            <a:ext cx="7196959" cy="30067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fontAlgn="t">
              <a:lnSpc>
                <a:spcPct val="100000"/>
              </a:lnSpc>
              <a:buNone/>
            </a:pPr>
            <a:r>
              <a:rPr lang="nb-NO" dirty="0"/>
              <a:t>Stemmeretten er retten til å si hva du mener om hvem som skal bestemme i kommunen, fylket eller landet. </a:t>
            </a:r>
          </a:p>
          <a:p>
            <a:pPr fontAlgn="t">
              <a:lnSpc>
                <a:spcPct val="100000"/>
              </a:lnSpc>
              <a:buNone/>
            </a:pPr>
            <a:endParaRPr lang="nb-NO" dirty="0"/>
          </a:p>
          <a:p>
            <a:pPr fontAlgn="t">
              <a:lnSpc>
                <a:spcPct val="100000"/>
              </a:lnSpc>
              <a:buNone/>
            </a:pPr>
            <a:r>
              <a:rPr lang="nb-NO" dirty="0"/>
              <a:t>Alle over 18 år har stemmerett.</a:t>
            </a:r>
          </a:p>
          <a:p>
            <a:pPr fontAlgn="t">
              <a:lnSpc>
                <a:spcPct val="100000"/>
              </a:lnSpc>
              <a:buNone/>
            </a:pPr>
            <a:endParaRPr lang="nb-NO" dirty="0"/>
          </a:p>
          <a:p>
            <a:pPr fontAlgn="t">
              <a:lnSpc>
                <a:spcPct val="100000"/>
              </a:lnSpc>
              <a:buNone/>
            </a:pPr>
            <a:endParaRPr lang="nb-NO" dirty="0"/>
          </a:p>
          <a:p>
            <a:pPr fontAlgn="t">
              <a:lnSpc>
                <a:spcPct val="100000"/>
              </a:lnSpc>
              <a:buNone/>
            </a:pPr>
            <a:r>
              <a:rPr lang="nb-NO" dirty="0"/>
              <a:t>Når du stemmer, forteller du hvilke politikere eller partier du ønsker skal ta beslutninger på dine vegne.</a:t>
            </a:r>
          </a:p>
          <a:p>
            <a:endParaRPr lang="en-US" dirty="0"/>
          </a:p>
          <a:p>
            <a:endParaRPr lang="en-US" sz="1100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 dirty="0">
              <a:solidFill>
                <a:srgbClr val="0202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114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FFB3E-D41D-62FA-9508-4E2ED3649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6483AB01-BD6B-CF42-79F8-7CCFDED0EE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625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69346827-ABB7-235E-7520-F471DCBA97B1}"/>
              </a:ext>
            </a:extLst>
          </p:cNvPr>
          <p:cNvSpPr/>
          <p:nvPr/>
        </p:nvSpPr>
        <p:spPr>
          <a:xfrm>
            <a:off x="1424940" y="865416"/>
            <a:ext cx="594567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5: </a:t>
            </a:r>
            <a:r>
              <a:rPr lang="en-US" sz="20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Hvorfor</a:t>
            </a:r>
            <a:r>
              <a:rPr lang="en-US" sz="20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er det </a:t>
            </a:r>
            <a:r>
              <a:rPr lang="en-US" sz="20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viktig</a:t>
            </a:r>
            <a:r>
              <a:rPr lang="en-US" sz="20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 du </a:t>
            </a:r>
            <a:r>
              <a:rPr lang="en-US" sz="20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bruker</a:t>
            </a:r>
            <a:r>
              <a:rPr lang="en-US" sz="20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stemmeretten</a:t>
            </a:r>
            <a:r>
              <a:rPr lang="en-US" sz="20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din?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36AAAC29-1EC9-8B30-6893-ED4BC4C209EF}"/>
              </a:ext>
            </a:extLst>
          </p:cNvPr>
          <p:cNvSpPr/>
          <p:nvPr/>
        </p:nvSpPr>
        <p:spPr>
          <a:xfrm>
            <a:off x="1424940" y="1885325"/>
            <a:ext cx="7026333" cy="1856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0000"/>
              </a:lnSpc>
              <a:buAutoNum type="arabicPeriod"/>
            </a:pPr>
            <a:r>
              <a:rPr lang="nb-NO" dirty="0"/>
              <a:t>Du kan påvirke det som er viktig for deg</a:t>
            </a:r>
          </a:p>
          <a:p>
            <a:pPr marL="342900" indent="-342900">
              <a:buFontTx/>
              <a:buAutoNum type="arabicPeriod"/>
            </a:pPr>
            <a:r>
              <a:rPr lang="nb-NO" dirty="0"/>
              <a:t>Alle stemmer teller</a:t>
            </a:r>
          </a:p>
          <a:p>
            <a:pPr marL="342900" indent="-342900">
              <a:buFontTx/>
              <a:buAutoNum type="arabicPeriod"/>
            </a:pPr>
            <a:r>
              <a:rPr lang="nb-NO" dirty="0"/>
              <a:t>Du blir hørt</a:t>
            </a:r>
          </a:p>
          <a:p>
            <a:pPr marL="342900" indent="-342900">
              <a:buFontTx/>
              <a:buAutoNum type="arabicPeriod"/>
            </a:pPr>
            <a:endParaRPr lang="nb-NO" dirty="0"/>
          </a:p>
          <a:p>
            <a:r>
              <a:rPr lang="nb-NO" dirty="0"/>
              <a:t>Ta frem et viktig eksempel fra lokalmiljøet i nasjonalt.</a:t>
            </a:r>
          </a:p>
          <a:p>
            <a:pPr marL="342900" indent="-342900">
              <a:buFontTx/>
              <a:buAutoNum type="arabicPeriod"/>
            </a:pPr>
            <a:endParaRPr lang="nb-NO" dirty="0"/>
          </a:p>
          <a:p>
            <a:pPr marL="342900" indent="-342900">
              <a:lnSpc>
                <a:spcPct val="100000"/>
              </a:lnSpc>
              <a:buAutoNum type="arabicPeriod"/>
            </a:pPr>
            <a:endParaRPr lang="nb-NO" dirty="0"/>
          </a:p>
          <a:p>
            <a:endParaRPr lang="en-US" dirty="0"/>
          </a:p>
          <a:p>
            <a:endParaRPr lang="en-US" sz="1100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 dirty="0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35C5D946-8F4E-F06D-1830-EE57E9F3A890}"/>
              </a:ext>
            </a:extLst>
          </p:cNvPr>
          <p:cNvSpPr/>
          <p:nvPr/>
        </p:nvSpPr>
        <p:spPr>
          <a:xfrm>
            <a:off x="3886200" y="1885325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100" dirty="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200" dirty="0">
              <a:solidFill>
                <a:srgbClr val="383838"/>
              </a:solidFill>
              <a:ea typeface="PingFang SC"/>
            </a:endParaRPr>
          </a:p>
        </p:txBody>
      </p:sp>
    </p:spTree>
    <p:extLst>
      <p:ext uri="{BB962C8B-B14F-4D97-AF65-F5344CB8AC3E}">
        <p14:creationId xmlns:p14="http://schemas.microsoft.com/office/powerpoint/2010/main" val="3107546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D4B7B-C8CC-85B4-AC39-BFB10C694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843F6D31-9F13-CD76-05FA-D03696D7C5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625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68394850-D61E-6C2B-5F8B-0AC0FF49FD52}"/>
              </a:ext>
            </a:extLst>
          </p:cNvPr>
          <p:cNvSpPr/>
          <p:nvPr/>
        </p:nvSpPr>
        <p:spPr>
          <a:xfrm>
            <a:off x="1424940" y="865416"/>
            <a:ext cx="594567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6: Se </a:t>
            </a:r>
            <a:r>
              <a:rPr lang="en-US" sz="20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filmen</a:t>
            </a:r>
            <a:r>
              <a:rPr lang="en-US" sz="20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om </a:t>
            </a:r>
            <a:r>
              <a:rPr lang="en-US" sz="20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Pølse</a:t>
            </a:r>
            <a:r>
              <a:rPr lang="en-US" sz="20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eller</a:t>
            </a:r>
            <a:r>
              <a:rPr lang="en-US" sz="20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Pizza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4F0B57C7-E633-B766-A12A-BE5C90FDCEFF}"/>
              </a:ext>
            </a:extLst>
          </p:cNvPr>
          <p:cNvSpPr/>
          <p:nvPr/>
        </p:nvSpPr>
        <p:spPr>
          <a:xfrm>
            <a:off x="1424940" y="1885325"/>
            <a:ext cx="7026333" cy="1856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0000"/>
              </a:lnSpc>
            </a:pPr>
            <a:r>
              <a:rPr lang="nb-NO" dirty="0"/>
              <a:t>Diskuter i gruppa: </a:t>
            </a:r>
          </a:p>
          <a:p>
            <a:pPr>
              <a:lnSpc>
                <a:spcPct val="100000"/>
              </a:lnSpc>
            </a:pPr>
            <a:endParaRPr lang="nb-NO" dirty="0"/>
          </a:p>
          <a:p>
            <a:pPr>
              <a:lnSpc>
                <a:spcPct val="100000"/>
              </a:lnSpc>
            </a:pPr>
            <a:r>
              <a:rPr lang="nb-NO" dirty="0"/>
              <a:t>Har du noen gang latt vær å si meningen din når du egentlig mener noe?</a:t>
            </a:r>
          </a:p>
          <a:p>
            <a:pPr marL="342900" indent="-342900">
              <a:lnSpc>
                <a:spcPct val="100000"/>
              </a:lnSpc>
              <a:buAutoNum type="arabicPeriod"/>
            </a:pPr>
            <a:endParaRPr lang="nb-NO" dirty="0"/>
          </a:p>
          <a:p>
            <a:endParaRPr lang="en-US" dirty="0"/>
          </a:p>
          <a:p>
            <a:endParaRPr lang="en-US" sz="1100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 dirty="0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6F05CB19-ECE5-E450-36CB-01C6F8E768D0}"/>
              </a:ext>
            </a:extLst>
          </p:cNvPr>
          <p:cNvSpPr/>
          <p:nvPr/>
        </p:nvSpPr>
        <p:spPr>
          <a:xfrm>
            <a:off x="3886200" y="1885325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100" dirty="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200" dirty="0">
              <a:solidFill>
                <a:srgbClr val="383838"/>
              </a:solidFill>
              <a:ea typeface="PingFang SC"/>
            </a:endParaRPr>
          </a:p>
        </p:txBody>
      </p:sp>
    </p:spTree>
    <p:extLst>
      <p:ext uri="{BB962C8B-B14F-4D97-AF65-F5344CB8AC3E}">
        <p14:creationId xmlns:p14="http://schemas.microsoft.com/office/powerpoint/2010/main" val="286470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B01D2-709B-166B-3469-CD9143ECD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F2E3E172-5E8E-FA79-E90C-3825E264ED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227128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98E2DF70-C3C1-68CD-C8EE-ADA06286C547}"/>
              </a:ext>
            </a:extLst>
          </p:cNvPr>
          <p:cNvSpPr/>
          <p:nvPr/>
        </p:nvSpPr>
        <p:spPr>
          <a:xfrm>
            <a:off x="1424940" y="865416"/>
            <a:ext cx="594567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7: </a:t>
            </a:r>
            <a:r>
              <a:rPr lang="en-US" sz="20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</a:t>
            </a:r>
            <a:r>
              <a:rPr lang="en-US" sz="20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må</a:t>
            </a:r>
            <a:r>
              <a:rPr lang="en-US" sz="20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til</a:t>
            </a:r>
            <a:r>
              <a:rPr lang="en-US" sz="20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at alle </a:t>
            </a:r>
            <a:r>
              <a:rPr lang="en-US" sz="20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</a:t>
            </a:r>
            <a:r>
              <a:rPr lang="en-US" sz="20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stemme</a:t>
            </a:r>
            <a:r>
              <a:rPr lang="en-US" sz="20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ved</a:t>
            </a:r>
            <a:r>
              <a:rPr lang="en-US" sz="20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valg</a:t>
            </a:r>
            <a:r>
              <a:rPr lang="en-US" sz="20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1CA35F59-69C4-D4E7-F622-4FD443BD6EDD}"/>
              </a:ext>
            </a:extLst>
          </p:cNvPr>
          <p:cNvSpPr/>
          <p:nvPr/>
        </p:nvSpPr>
        <p:spPr>
          <a:xfrm>
            <a:off x="1424940" y="1885325"/>
            <a:ext cx="7026333" cy="1856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0000"/>
              </a:lnSpc>
              <a:buAutoNum type="arabicPeriod"/>
            </a:pPr>
            <a:endParaRPr lang="nb-NO" dirty="0"/>
          </a:p>
          <a:p>
            <a:endParaRPr lang="en-US" dirty="0"/>
          </a:p>
          <a:p>
            <a:endParaRPr lang="en-US" sz="1100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 dirty="0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4D816167-3063-273A-BE37-F5EA98E6826E}"/>
              </a:ext>
            </a:extLst>
          </p:cNvPr>
          <p:cNvSpPr/>
          <p:nvPr/>
        </p:nvSpPr>
        <p:spPr>
          <a:xfrm>
            <a:off x="3886200" y="1885325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100" dirty="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200" dirty="0">
              <a:solidFill>
                <a:srgbClr val="383838"/>
              </a:solidFill>
              <a:ea typeface="PingFang SC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21A02EBF-6F82-2BEE-C4AE-58644CDB652F}"/>
              </a:ext>
            </a:extLst>
          </p:cNvPr>
          <p:cNvSpPr txBox="1"/>
          <p:nvPr/>
        </p:nvSpPr>
        <p:spPr>
          <a:xfrm>
            <a:off x="1503218" y="1586345"/>
            <a:ext cx="529936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Velg ut noen spørsmål fra sjekklista (se neste side) og sjekk ut hvordan dette er i deres kommune.</a:t>
            </a:r>
          </a:p>
        </p:txBody>
      </p:sp>
    </p:spTree>
    <p:extLst>
      <p:ext uri="{BB962C8B-B14F-4D97-AF65-F5344CB8AC3E}">
        <p14:creationId xmlns:p14="http://schemas.microsoft.com/office/powerpoint/2010/main" val="1409670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19FAF-FF10-C9D4-1AA6-D684550D2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0061BE98-502D-0C58-0FB0-B04CD94DB0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227128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48935EA0-B510-4B5B-F1E6-F9CA16A46150}"/>
              </a:ext>
            </a:extLst>
          </p:cNvPr>
          <p:cNvSpPr/>
          <p:nvPr/>
        </p:nvSpPr>
        <p:spPr>
          <a:xfrm>
            <a:off x="1424940" y="865416"/>
            <a:ext cx="594567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100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946D670F-967E-630A-315F-7023B86A146B}"/>
              </a:ext>
            </a:extLst>
          </p:cNvPr>
          <p:cNvSpPr/>
          <p:nvPr/>
        </p:nvSpPr>
        <p:spPr>
          <a:xfrm>
            <a:off x="1424940" y="1885325"/>
            <a:ext cx="7026333" cy="1856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0000"/>
              </a:lnSpc>
              <a:buAutoNum type="arabicPeriod"/>
            </a:pPr>
            <a:endParaRPr lang="nb-NO" dirty="0"/>
          </a:p>
          <a:p>
            <a:endParaRPr lang="en-US" dirty="0"/>
          </a:p>
          <a:p>
            <a:endParaRPr lang="en-US" sz="1100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 dirty="0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6C70D7B0-D50F-2FD6-5BC7-6BD2EA0AA3A7}"/>
              </a:ext>
            </a:extLst>
          </p:cNvPr>
          <p:cNvSpPr/>
          <p:nvPr/>
        </p:nvSpPr>
        <p:spPr>
          <a:xfrm>
            <a:off x="3886200" y="1885325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100" dirty="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200" dirty="0">
              <a:solidFill>
                <a:srgbClr val="383838"/>
              </a:solidFill>
              <a:ea typeface="PingFang SC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BB49B1B1-0E76-76BF-087F-D1F825F46D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9291" y="474688"/>
            <a:ext cx="3962400" cy="414580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75847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A1B9E-1B74-8E8B-C690-CC026A8CA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81EBE01C-9206-E0A4-ADA6-70EC5A07276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-625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6C5456B9-B731-27D3-CD7C-6E53321F30E8}"/>
              </a:ext>
            </a:extLst>
          </p:cNvPr>
          <p:cNvSpPr/>
          <p:nvPr/>
        </p:nvSpPr>
        <p:spPr>
          <a:xfrm>
            <a:off x="1424940" y="865416"/>
            <a:ext cx="5945678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9: Husk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1AE26EE9-70B3-B946-5AA0-1A76DA23A3AC}"/>
              </a:ext>
            </a:extLst>
          </p:cNvPr>
          <p:cNvSpPr/>
          <p:nvPr/>
        </p:nvSpPr>
        <p:spPr>
          <a:xfrm>
            <a:off x="1424940" y="1885325"/>
            <a:ext cx="7026333" cy="1856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0000"/>
              </a:lnSpc>
              <a:buAutoNum type="arabicPeriod"/>
            </a:pPr>
            <a:endParaRPr lang="nb-NO" dirty="0"/>
          </a:p>
          <a:p>
            <a:endParaRPr lang="en-US" dirty="0"/>
          </a:p>
          <a:p>
            <a:endParaRPr lang="en-US" sz="1100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 dirty="0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E150338C-197F-9292-72E3-74EB8A2B85CF}"/>
              </a:ext>
            </a:extLst>
          </p:cNvPr>
          <p:cNvSpPr/>
          <p:nvPr/>
        </p:nvSpPr>
        <p:spPr>
          <a:xfrm>
            <a:off x="3886200" y="1885325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100" dirty="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200" dirty="0">
              <a:solidFill>
                <a:srgbClr val="383838"/>
              </a:solidFill>
              <a:ea typeface="PingFang SC"/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71050DB-EEC3-97B2-4676-76DEDC8FBDFD}"/>
              </a:ext>
            </a:extLst>
          </p:cNvPr>
          <p:cNvSpPr txBox="1"/>
          <p:nvPr/>
        </p:nvSpPr>
        <p:spPr>
          <a:xfrm>
            <a:off x="1676400" y="1420091"/>
            <a:ext cx="6042660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>
              <a:lnSpc>
                <a:spcPct val="100000"/>
              </a:lnSpc>
              <a:buNone/>
            </a:pPr>
            <a:r>
              <a:rPr lang="nb-NO" sz="1800" b="0" i="0" dirty="0">
                <a:effectLst/>
                <a:latin typeface="+mn-lt"/>
              </a:rPr>
              <a:t>Å bruke stemmeretten er som å legge en brikke i et stort puslespill. </a:t>
            </a:r>
          </a:p>
          <a:p>
            <a:pPr fontAlgn="t">
              <a:lnSpc>
                <a:spcPct val="100000"/>
              </a:lnSpc>
              <a:buNone/>
            </a:pPr>
            <a:endParaRPr lang="nb-NO" dirty="0"/>
          </a:p>
          <a:p>
            <a:pPr algn="ctr" fontAlgn="t">
              <a:lnSpc>
                <a:spcPct val="100000"/>
              </a:lnSpc>
              <a:buNone/>
            </a:pPr>
            <a:r>
              <a:rPr lang="nb-NO" sz="1800" b="0" i="0" dirty="0">
                <a:effectLst/>
                <a:latin typeface="+mn-lt"/>
              </a:rPr>
              <a:t>Hver stemme er viktig. Jo flere som deltar, desto bedre blir bildet av hva innbyggerne ønsker for samfunnet.</a:t>
            </a:r>
          </a:p>
          <a:p>
            <a:pPr algn="ctr" fontAlgn="t">
              <a:lnSpc>
                <a:spcPct val="100000"/>
              </a:lnSpc>
              <a:buNone/>
            </a:pPr>
            <a:endParaRPr lang="nb-NO" dirty="0"/>
          </a:p>
          <a:p>
            <a:pPr algn="ctr" fontAlgn="t">
              <a:lnSpc>
                <a:spcPct val="100000"/>
              </a:lnSpc>
              <a:buNone/>
            </a:pPr>
            <a:r>
              <a:rPr lang="nb-NO" sz="1800" b="0" i="0" dirty="0">
                <a:effectLst/>
                <a:latin typeface="+mn-lt"/>
              </a:rPr>
              <a:t> </a:t>
            </a:r>
            <a:r>
              <a:rPr lang="nb-NO" sz="8000" b="0" i="0" dirty="0">
                <a:effectLst/>
                <a:latin typeface="+mn-lt"/>
              </a:rPr>
              <a:t>🧩</a:t>
            </a:r>
            <a:endParaRPr lang="nb-NO" sz="80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64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00119-5C1A-6D85-C43D-B0E8C9F73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EB381B65-9EFF-DACB-9198-31F675130D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29E29CB1-263E-0DBD-AF36-527A53CADE25}"/>
              </a:ext>
            </a:extLst>
          </p:cNvPr>
          <p:cNvSpPr/>
          <p:nvPr/>
        </p:nvSpPr>
        <p:spPr>
          <a:xfrm>
            <a:off x="1394460" y="550957"/>
            <a:ext cx="48006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 b="1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10: Kort </a:t>
            </a:r>
            <a:r>
              <a:rPr lang="nb-NO" sz="2400" b="1" noProof="0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oppsummering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b="1" dirty="0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100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9887FB5E-E50B-FF9E-BC8E-19D92717E2E4}"/>
              </a:ext>
            </a:extLst>
          </p:cNvPr>
          <p:cNvSpPr/>
          <p:nvPr/>
        </p:nvSpPr>
        <p:spPr>
          <a:xfrm>
            <a:off x="1501140" y="1593273"/>
            <a:ext cx="7292340" cy="2999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fontAlgn="t">
              <a:lnSpc>
                <a:spcPct val="100000"/>
              </a:lnSpc>
              <a:buNone/>
            </a:pPr>
            <a:r>
              <a:rPr lang="en-US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Artikkel</a:t>
            </a:r>
            <a:r>
              <a:rPr lang="en-US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29 er viktig </a:t>
            </a:r>
            <a:r>
              <a:rPr lang="en-US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fordi</a:t>
            </a:r>
            <a:r>
              <a:rPr lang="en-US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den </a:t>
            </a:r>
            <a:r>
              <a:rPr lang="en-US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sier</a:t>
            </a:r>
            <a:r>
              <a:rPr lang="en-US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 alle </a:t>
            </a:r>
            <a:r>
              <a:rPr lang="en-US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skal</a:t>
            </a:r>
            <a:r>
              <a:rPr lang="en-US" dirty="0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2020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kunne</a:t>
            </a:r>
            <a:r>
              <a:rPr lang="nb-NO" dirty="0"/>
              <a:t>:</a:t>
            </a:r>
          </a:p>
          <a:p>
            <a:pPr fontAlgn="t">
              <a:lnSpc>
                <a:spcPct val="100000"/>
              </a:lnSpc>
              <a:buNone/>
            </a:pPr>
            <a:endParaRPr lang="nb-NO" dirty="0"/>
          </a:p>
          <a:p>
            <a:pPr fontAlgn="t">
              <a:lnSpc>
                <a:spcPct val="100000"/>
              </a:lnSpc>
              <a:buNone/>
            </a:pPr>
            <a:r>
              <a:rPr lang="nb-NO" dirty="0"/>
              <a:t>✅ </a:t>
            </a:r>
            <a:r>
              <a:rPr lang="nb-NO" b="1" dirty="0"/>
              <a:t>Stemme ved valg</a:t>
            </a:r>
            <a:br>
              <a:rPr lang="nb-NO" dirty="0"/>
            </a:br>
            <a:r>
              <a:rPr lang="nb-NO" dirty="0"/>
              <a:t>✅ </a:t>
            </a:r>
            <a:r>
              <a:rPr lang="nb-NO" b="1" dirty="0"/>
              <a:t>Stille til valg og ha politiske verv</a:t>
            </a:r>
            <a:br>
              <a:rPr lang="nb-NO" dirty="0"/>
            </a:br>
            <a:r>
              <a:rPr lang="nb-NO" dirty="0"/>
              <a:t>✅ </a:t>
            </a:r>
            <a:r>
              <a:rPr lang="nb-NO" b="1" dirty="0"/>
              <a:t>Få støtte til å utøve stemmeretten</a:t>
            </a:r>
            <a:br>
              <a:rPr lang="nb-NO" dirty="0"/>
            </a:br>
            <a:r>
              <a:rPr lang="nb-NO" dirty="0"/>
              <a:t>✅ </a:t>
            </a:r>
            <a:r>
              <a:rPr lang="nb-NO" b="1" dirty="0"/>
              <a:t>Delta i organisasjoner og samfunnsliv</a:t>
            </a:r>
          </a:p>
          <a:p>
            <a:pPr fontAlgn="t"/>
            <a:r>
              <a:rPr lang="nb-NO" dirty="0"/>
              <a:t>✅ </a:t>
            </a:r>
            <a:r>
              <a:rPr lang="nb-NO" b="1" dirty="0"/>
              <a:t>Organisere seg og bli hørt</a:t>
            </a:r>
            <a:br>
              <a:rPr lang="nb-NO" dirty="0"/>
            </a:br>
            <a:br>
              <a:rPr lang="nb-NO" dirty="0"/>
            </a:br>
            <a:endParaRPr lang="en-US" dirty="0">
              <a:solidFill>
                <a:srgbClr val="02020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  <a:p>
            <a:endParaRPr lang="en-US" sz="1100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 dirty="0">
              <a:solidFill>
                <a:srgbClr val="0202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585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46BE1-11E8-15A8-DB5A-2F0E93836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6B0AD87C-7E61-4F02-6196-1D9CD54B36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74FE1720-32DD-6FCA-CFEF-11DE023E5AED}"/>
              </a:ext>
            </a:extLst>
          </p:cNvPr>
          <p:cNvSpPr/>
          <p:nvPr/>
        </p:nvSpPr>
        <p:spPr>
          <a:xfrm>
            <a:off x="3886200" y="624879"/>
            <a:ext cx="48006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100" b="1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1AB12200-6440-C9BE-195B-451B3E5A54B4}"/>
              </a:ext>
            </a:extLst>
          </p:cNvPr>
          <p:cNvSpPr/>
          <p:nvPr/>
        </p:nvSpPr>
        <p:spPr>
          <a:xfrm>
            <a:off x="3886200" y="1716473"/>
            <a:ext cx="4498676" cy="22507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r>
              <a:rPr lang="en-US" sz="24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Påstand</a:t>
            </a:r>
            <a:r>
              <a:rPr lang="en-US" sz="24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1:</a:t>
            </a:r>
            <a:endParaRPr lang="en-US" sz="2400" b="1" dirty="0">
              <a:latin typeface="Calibri"/>
              <a:ea typeface="Calibri"/>
              <a:cs typeface="Calibri"/>
            </a:endParaRPr>
          </a:p>
          <a:p>
            <a:pPr algn="just"/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“Alle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innbyggere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kan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stille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til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valg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I Norge."</a:t>
            </a:r>
            <a:endParaRPr lang="en-US" sz="2400" dirty="0">
              <a:latin typeface="Calibri"/>
              <a:ea typeface="Calibri"/>
              <a:cs typeface="Calibri"/>
            </a:endParaRPr>
          </a:p>
          <a:p>
            <a:pPr algn="just"/>
            <a:endParaRPr lang="en-US" sz="2000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algn="just"/>
            <a:br>
              <a:rPr lang="en-US" dirty="0"/>
            </a:br>
            <a:endParaRPr lang="en-US" sz="1400" dirty="0">
              <a:latin typeface="Calibri"/>
              <a:ea typeface="Calibri"/>
              <a:cs typeface="Calibri"/>
            </a:endParaRPr>
          </a:p>
          <a:p>
            <a:pPr algn="just"/>
            <a:endParaRPr lang="en-US" sz="1400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n-US" dirty="0"/>
          </a:p>
          <a:p>
            <a:endParaRPr lang="en-US" sz="1100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 dirty="0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ECE528B4-A516-21EA-3252-A4731A7ECF8B}"/>
              </a:ext>
            </a:extLst>
          </p:cNvPr>
          <p:cNvSpPr/>
          <p:nvPr/>
        </p:nvSpPr>
        <p:spPr>
          <a:xfrm>
            <a:off x="3886200" y="1885325"/>
            <a:ext cx="4800600" cy="1915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buFont typeface="Arial"/>
              <a:buChar char="•"/>
            </a:pPr>
            <a:endParaRPr lang="en-US" sz="1100" dirty="0">
              <a:solidFill>
                <a:srgbClr val="383838"/>
              </a:solidFill>
              <a:latin typeface="Segoe UI"/>
              <a:cs typeface="Segoe UI"/>
            </a:endParaRPr>
          </a:p>
          <a:p>
            <a:pPr>
              <a:buFont typeface="Arial"/>
              <a:buChar char="•"/>
            </a:pPr>
            <a:endParaRPr lang="en-US" sz="1100" dirty="0">
              <a:solidFill>
                <a:srgbClr val="383838"/>
              </a:solidFill>
              <a:latin typeface="Segoe UI"/>
              <a:cs typeface="Segoe UI"/>
            </a:endParaRPr>
          </a:p>
          <a:p>
            <a:pPr marL="285750" indent="-285750">
              <a:buFont typeface="Arial"/>
              <a:buChar char="•"/>
            </a:pPr>
            <a:endParaRPr lang="en-US" sz="1100" dirty="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200" dirty="0">
              <a:solidFill>
                <a:srgbClr val="383838"/>
              </a:solidFill>
              <a:ea typeface="PingFang SC"/>
            </a:endParaRPr>
          </a:p>
        </p:txBody>
      </p:sp>
      <p:pic>
        <p:nvPicPr>
          <p:cNvPr id="8" name="Bilde 7" descr="Et bilde som inneholder klær, person, mann, innendørs&#10;&#10;KI-generert innhold kan være feil.">
            <a:extLst>
              <a:ext uri="{FF2B5EF4-FFF2-40B4-BE49-F238E27FC236}">
                <a16:creationId xmlns:a16="http://schemas.microsoft.com/office/drawing/2014/main" id="{60799158-6826-8F32-CE84-7009B1A530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7491"/>
            <a:ext cx="3691497" cy="2460998"/>
          </a:xfrm>
          <a:prstGeom prst="rect">
            <a:avLst/>
          </a:prstGeom>
        </p:spPr>
      </p:pic>
      <p:pic>
        <p:nvPicPr>
          <p:cNvPr id="10" name="Bilde 9" descr="Et bilde som inneholder klær, Menneskeansikt, person, kvinne&#10;&#10;KI-generert innhold kan være feil.">
            <a:extLst>
              <a:ext uri="{FF2B5EF4-FFF2-40B4-BE49-F238E27FC236}">
                <a16:creationId xmlns:a16="http://schemas.microsoft.com/office/drawing/2014/main" id="{34E4AB9A-F3AE-B400-6944-DEF91F31B3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568489"/>
            <a:ext cx="3695699" cy="246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4391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D1EFB-DE01-5A3E-586D-28991421D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B983684A-BAAB-A0CC-9FEC-643EE9B682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335E852F-3655-4AEB-6B3F-AA6B2D8AC635}"/>
              </a:ext>
            </a:extLst>
          </p:cNvPr>
          <p:cNvSpPr/>
          <p:nvPr/>
        </p:nvSpPr>
        <p:spPr>
          <a:xfrm>
            <a:off x="3886200" y="624879"/>
            <a:ext cx="4800600" cy="60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100" b="1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b="1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E8CB6EBC-768B-BAC5-CAB6-8807690FD3C1}"/>
              </a:ext>
            </a:extLst>
          </p:cNvPr>
          <p:cNvSpPr/>
          <p:nvPr/>
        </p:nvSpPr>
        <p:spPr>
          <a:xfrm>
            <a:off x="3886200" y="899488"/>
            <a:ext cx="4800600" cy="609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endParaRPr lang="en-US" sz="1400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algn="ctr"/>
            <a:br>
              <a:rPr lang="en-US" dirty="0"/>
            </a:br>
            <a:endParaRPr lang="en-US" sz="1400" dirty="0">
              <a:latin typeface="Calibri"/>
              <a:ea typeface="Calibri"/>
              <a:cs typeface="Calibri"/>
            </a:endParaRPr>
          </a:p>
          <a:p>
            <a:pPr algn="just"/>
            <a:r>
              <a:rPr lang="en-US" sz="24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Påstand</a:t>
            </a:r>
            <a:r>
              <a:rPr lang="en-US" sz="24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2:</a:t>
            </a:r>
          </a:p>
          <a:p>
            <a:pPr algn="just"/>
            <a:endParaRPr lang="en-US" sz="2400" b="1" dirty="0">
              <a:latin typeface="Calibri"/>
              <a:ea typeface="Calibri"/>
              <a:cs typeface="Calibri"/>
            </a:endParaRPr>
          </a:p>
          <a:p>
            <a:pPr algn="just"/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“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Personer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med utviklingshemming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kan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starte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egne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organisasjoner</a:t>
            </a:r>
            <a:r>
              <a:rPr lang="en-US" sz="2400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“.</a:t>
            </a:r>
            <a:endParaRPr lang="en-US" sz="2400" dirty="0">
              <a:latin typeface="Calibri"/>
              <a:ea typeface="Calibri"/>
              <a:cs typeface="Calibri"/>
            </a:endParaRPr>
          </a:p>
          <a:p>
            <a:pPr algn="just"/>
            <a:endParaRPr lang="en-US" sz="2400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algn="just"/>
            <a:br>
              <a:rPr lang="en-US" dirty="0"/>
            </a:br>
            <a:endParaRPr lang="en-US" sz="1400" dirty="0">
              <a:latin typeface="Calibri"/>
              <a:ea typeface="Calibri"/>
              <a:cs typeface="Calibri"/>
            </a:endParaRPr>
          </a:p>
          <a:p>
            <a:endParaRPr lang="en-US" sz="1100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 dirty="0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114632C5-542E-B0EF-707C-3C06323FFADA}"/>
              </a:ext>
            </a:extLst>
          </p:cNvPr>
          <p:cNvSpPr/>
          <p:nvPr/>
        </p:nvSpPr>
        <p:spPr>
          <a:xfrm>
            <a:off x="3886200" y="1885325"/>
            <a:ext cx="4800600" cy="1915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buFont typeface="Arial"/>
              <a:buChar char="•"/>
            </a:pPr>
            <a:endParaRPr lang="en-US" sz="1100" dirty="0">
              <a:solidFill>
                <a:srgbClr val="383838"/>
              </a:solidFill>
              <a:latin typeface="Segoe UI"/>
              <a:cs typeface="Segoe UI"/>
            </a:endParaRPr>
          </a:p>
          <a:p>
            <a:pPr>
              <a:buFont typeface="Arial"/>
              <a:buChar char="•"/>
            </a:pPr>
            <a:endParaRPr lang="en-US" sz="1100" dirty="0">
              <a:solidFill>
                <a:srgbClr val="383838"/>
              </a:solidFill>
              <a:latin typeface="Segoe UI"/>
              <a:cs typeface="Segoe UI"/>
            </a:endParaRPr>
          </a:p>
          <a:p>
            <a:pPr marL="285750" indent="-285750">
              <a:buFont typeface="Arial"/>
              <a:buChar char="•"/>
            </a:pPr>
            <a:endParaRPr lang="en-US" sz="1100" dirty="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200" dirty="0">
              <a:solidFill>
                <a:srgbClr val="383838"/>
              </a:solidFill>
              <a:ea typeface="PingFang SC"/>
            </a:endParaRPr>
          </a:p>
        </p:txBody>
      </p:sp>
      <p:pic>
        <p:nvPicPr>
          <p:cNvPr id="7" name="Bilde 6" descr="Et bilde som inneholder klær, person, mann, innendørs&#10;&#10;KI-generert innhold kan være feil.">
            <a:extLst>
              <a:ext uri="{FF2B5EF4-FFF2-40B4-BE49-F238E27FC236}">
                <a16:creationId xmlns:a16="http://schemas.microsoft.com/office/drawing/2014/main" id="{D5CE91D3-C6F2-8BC6-82C6-164E0AC3C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7491"/>
            <a:ext cx="3691497" cy="2460998"/>
          </a:xfrm>
          <a:prstGeom prst="rect">
            <a:avLst/>
          </a:prstGeom>
        </p:spPr>
      </p:pic>
      <p:pic>
        <p:nvPicPr>
          <p:cNvPr id="8" name="Bilde 7" descr="Et bilde som inneholder klær, Menneskeansikt, person, kvinne&#10;&#10;KI-generert innhold kan være feil.">
            <a:extLst>
              <a:ext uri="{FF2B5EF4-FFF2-40B4-BE49-F238E27FC236}">
                <a16:creationId xmlns:a16="http://schemas.microsoft.com/office/drawing/2014/main" id="{FB7A3E10-7058-DC12-C0BD-9D33AE29FB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568489"/>
            <a:ext cx="3695699" cy="246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5024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86334-6C3A-DF62-9825-92CA6007C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8B1AED39-DFC1-9D0D-B8A4-B7352D5CDF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BC1BAA04-FFEE-33C3-039C-8B2CF0FD980C}"/>
              </a:ext>
            </a:extLst>
          </p:cNvPr>
          <p:cNvSpPr/>
          <p:nvPr/>
        </p:nvSpPr>
        <p:spPr>
          <a:xfrm>
            <a:off x="3886200" y="624879"/>
            <a:ext cx="4800600" cy="350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2000"/>
              </a:lnSpc>
              <a:spcBef>
                <a:spcPts val="375"/>
              </a:spcBef>
              <a:buNone/>
            </a:pPr>
            <a:endParaRPr lang="en-US" sz="2400" b="1" dirty="0">
              <a:solidFill>
                <a:srgbClr val="020202"/>
              </a:solidFill>
            </a:endParaRP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8232CECD-7680-B663-F5AA-8DFDF0C860B1}"/>
              </a:ext>
            </a:extLst>
          </p:cNvPr>
          <p:cNvSpPr/>
          <p:nvPr/>
        </p:nvSpPr>
        <p:spPr>
          <a:xfrm>
            <a:off x="3886200" y="975320"/>
            <a:ext cx="4800600" cy="1916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just"/>
            <a:br>
              <a:rPr lang="en-US" dirty="0"/>
            </a:br>
            <a:endParaRPr lang="en-US" sz="1400" dirty="0">
              <a:latin typeface="Calibri"/>
              <a:ea typeface="Calibri"/>
              <a:cs typeface="Calibri"/>
            </a:endParaRPr>
          </a:p>
          <a:p>
            <a:pPr algn="just"/>
            <a:r>
              <a:rPr lang="en-US" sz="2400" b="1" dirty="0" err="1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Påstand</a:t>
            </a:r>
            <a:r>
              <a:rPr lang="en-US" sz="2400" b="1" dirty="0">
                <a:solidFill>
                  <a:srgbClr val="020202"/>
                </a:solidFill>
                <a:latin typeface="Calibri"/>
                <a:ea typeface="Calibri"/>
                <a:cs typeface="Calibri"/>
              </a:rPr>
              <a:t> 3:</a:t>
            </a:r>
          </a:p>
          <a:p>
            <a:pPr algn="just"/>
            <a:endParaRPr lang="en-US" sz="2400" b="1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pPr algn="just"/>
            <a:r>
              <a:rPr lang="nb-NO" dirty="0"/>
              <a:t>«Det er ikke nok å ha rett til å stemme. Kommunen må også sørge for at alle faktisk har mulighet til å bruke stemmeretten». </a:t>
            </a:r>
          </a:p>
          <a:p>
            <a:pPr algn="just"/>
            <a:endParaRPr lang="en-US" sz="2400" dirty="0">
              <a:solidFill>
                <a:srgbClr val="020202"/>
              </a:solidFill>
              <a:latin typeface="Calibri"/>
              <a:ea typeface="Calibri"/>
              <a:cs typeface="Calibri"/>
            </a:endParaRPr>
          </a:p>
          <a:p>
            <a:endParaRPr lang="en-US" sz="1100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dirty="0">
              <a:solidFill>
                <a:srgbClr val="020202"/>
              </a:solidFill>
              <a:latin typeface="Segoe UI"/>
              <a:cs typeface="Segoe UI"/>
            </a:endParaRPr>
          </a:p>
          <a:p>
            <a:endParaRPr lang="en-US" sz="1100" dirty="0">
              <a:solidFill>
                <a:srgbClr val="020202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4444"/>
              </a:lnSpc>
              <a:spcBef>
                <a:spcPts val="375"/>
              </a:spcBef>
              <a:buNone/>
            </a:pPr>
            <a:endParaRPr lang="en-US" sz="1350" b="1" dirty="0">
              <a:solidFill>
                <a:srgbClr val="020202"/>
              </a:solidFill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420D2B4B-33AD-B412-7DD0-625194AF9CBE}"/>
              </a:ext>
            </a:extLst>
          </p:cNvPr>
          <p:cNvSpPr/>
          <p:nvPr/>
        </p:nvSpPr>
        <p:spPr>
          <a:xfrm>
            <a:off x="3886200" y="1885325"/>
            <a:ext cx="4800600" cy="1915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endParaRPr lang="en-US" sz="1100" dirty="0">
              <a:solidFill>
                <a:srgbClr val="383838"/>
              </a:solidFill>
              <a:latin typeface="Segoe UI"/>
              <a:cs typeface="Segoe UI"/>
            </a:endParaRPr>
          </a:p>
          <a:p>
            <a:pPr>
              <a:buFont typeface="Arial"/>
              <a:buChar char="•"/>
            </a:pPr>
            <a:endParaRPr lang="en-US" sz="1100" dirty="0">
              <a:solidFill>
                <a:srgbClr val="383838"/>
              </a:solidFill>
              <a:latin typeface="Segoe UI"/>
              <a:cs typeface="Segoe UI"/>
            </a:endParaRPr>
          </a:p>
          <a:p>
            <a:pPr marL="285750" indent="-285750">
              <a:buFont typeface="Arial"/>
              <a:buChar char="•"/>
            </a:pPr>
            <a:endParaRPr lang="en-US" sz="1100" dirty="0">
              <a:solidFill>
                <a:srgbClr val="383838"/>
              </a:solidFill>
              <a:latin typeface="Segoe UI"/>
              <a:ea typeface="PingFang SC"/>
              <a:cs typeface="Segoe UI"/>
            </a:endParaRPr>
          </a:p>
          <a:p>
            <a:pPr marL="0" indent="0">
              <a:lnSpc>
                <a:spcPct val="120000"/>
              </a:lnSpc>
              <a:spcBef>
                <a:spcPts val="375"/>
              </a:spcBef>
              <a:buNone/>
            </a:pPr>
            <a:endParaRPr lang="en-US" sz="1200" dirty="0">
              <a:solidFill>
                <a:srgbClr val="383838"/>
              </a:solidFill>
              <a:ea typeface="PingFang SC"/>
            </a:endParaRPr>
          </a:p>
        </p:txBody>
      </p:sp>
      <p:pic>
        <p:nvPicPr>
          <p:cNvPr id="7" name="Bilde 6" descr="Et bilde som inneholder klær, person, mann, innendørs&#10;&#10;KI-generert innhold kan være feil.">
            <a:extLst>
              <a:ext uri="{FF2B5EF4-FFF2-40B4-BE49-F238E27FC236}">
                <a16:creationId xmlns:a16="http://schemas.microsoft.com/office/drawing/2014/main" id="{8A41B825-6375-7267-3B89-742026F3CA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7491"/>
            <a:ext cx="3691497" cy="2460998"/>
          </a:xfrm>
          <a:prstGeom prst="rect">
            <a:avLst/>
          </a:prstGeom>
        </p:spPr>
      </p:pic>
      <p:pic>
        <p:nvPicPr>
          <p:cNvPr id="8" name="Bilde 7" descr="Et bilde som inneholder klær, Menneskeansikt, person, kvinne&#10;&#10;KI-generert innhold kan være feil.">
            <a:extLst>
              <a:ext uri="{FF2B5EF4-FFF2-40B4-BE49-F238E27FC236}">
                <a16:creationId xmlns:a16="http://schemas.microsoft.com/office/drawing/2014/main" id="{1E80AE58-E6AE-7684-2AD9-304B2FF459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568489"/>
            <a:ext cx="3695699" cy="2463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340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rcRect l="-1730" r="-1730"/>
          <a:stretch/>
        </p:blipFill>
        <p:spPr>
          <a:xfrm>
            <a:off x="3990841" y="2059276"/>
            <a:ext cx="1371600" cy="1371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ingFang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8F2568FA065EA4ABD201EDFE2B0653F" ma:contentTypeVersion="14" ma:contentTypeDescription="Opprett et nytt dokument." ma:contentTypeScope="" ma:versionID="2494246a880721f9e0a92e7189aa9e62">
  <xsd:schema xmlns:xsd="http://www.w3.org/2001/XMLSchema" xmlns:xs="http://www.w3.org/2001/XMLSchema" xmlns:p="http://schemas.microsoft.com/office/2006/metadata/properties" xmlns:ns2="552ed71f-a6b1-42d1-81de-534966bad9ff" xmlns:ns3="1cdbb222-1b1f-4173-92aa-377ab57979aa" targetNamespace="http://schemas.microsoft.com/office/2006/metadata/properties" ma:root="true" ma:fieldsID="c18fef0da7d17aa40e18e12d3520f1c2" ns2:_="" ns3:_="">
    <xsd:import namespace="552ed71f-a6b1-42d1-81de-534966bad9ff"/>
    <xsd:import namespace="1cdbb222-1b1f-4173-92aa-377ab57979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2ed71f-a6b1-42d1-81de-534966bad9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emerkelapper" ma:readOnly="false" ma:fieldId="{5cf76f15-5ced-4ddc-b409-7134ff3c332f}" ma:taxonomyMulti="true" ma:sspId="2d3d3829-c886-45d9-be25-144c0f4b3e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dbb222-1b1f-4173-92aa-377ab57979a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9f0ad91-6cec-4710-b205-f7379d8d4bfb}" ma:internalName="TaxCatchAll" ma:showField="CatchAllData" ma:web="1cdbb222-1b1f-4173-92aa-377ab57979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cdbb222-1b1f-4173-92aa-377ab57979aa" xsi:nil="true"/>
    <lcf76f155ced4ddcb4097134ff3c332f xmlns="552ed71f-a6b1-42d1-81de-534966bad9ff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0DFA77-C7A7-412A-8F4E-F359E63212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2ed71f-a6b1-42d1-81de-534966bad9ff"/>
    <ds:schemaRef ds:uri="1cdbb222-1b1f-4173-92aa-377ab57979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A213BA3-C20C-4065-8830-C319677E463E}">
  <ds:schemaRefs>
    <ds:schemaRef ds:uri="http://schemas.microsoft.com/office/infopath/2007/PartnerControls"/>
    <ds:schemaRef ds:uri="552ed71f-a6b1-42d1-81de-534966bad9ff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1cdbb222-1b1f-4173-92aa-377ab57979a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19155A8-4BC4-4BEB-8C0B-604E4909BA4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5339</TotalTime>
  <Words>832</Words>
  <Application>Microsoft Office PowerPoint</Application>
  <PresentationFormat>On-screen Show (16:9)</PresentationFormat>
  <Paragraphs>153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logoai.com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CRPD: Nasjonalt Nettverk</dc:title>
  <dc:subject>Understanding CRPD: Nasjonalt Nettverk</dc:subject>
  <dc:creator>AI Logo Maker</dc:creator>
  <cp:lastModifiedBy>Hege Kylland</cp:lastModifiedBy>
  <cp:revision>109</cp:revision>
  <dcterms:created xsi:type="dcterms:W3CDTF">2025-11-21T08:10:45Z</dcterms:created>
  <dcterms:modified xsi:type="dcterms:W3CDTF">2026-09-14T07:59:19Z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0x01010058F2568FA065EA4ABD201EDFE2B0653F</vt:lpwstr>
  </property>
  <property fmtid="{D5CDD505-2E9C-101B-9397-08002B2CF9AE}" pid="3" name="MediaServiceImageTags">
    <vt:lpwstr/>
  </property>
</Properties>
</file>