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1" r:id="rId5"/>
    <p:sldId id="303" r:id="rId6"/>
    <p:sldId id="304" r:id="rId7"/>
    <p:sldId id="266" r:id="rId8"/>
    <p:sldId id="269" r:id="rId9"/>
    <p:sldId id="267" r:id="rId10"/>
    <p:sldId id="265" r:id="rId11"/>
    <p:sldId id="263" r:id="rId12"/>
    <p:sldId id="264" r:id="rId13"/>
    <p:sldId id="262" r:id="rId14"/>
    <p:sldId id="270" r:id="rId15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 Elisabeth Witsø" initials="AW" lastIdx="2" clrIdx="0">
    <p:extLst>
      <p:ext uri="{19B8F6BF-5375-455C-9EA6-DF929625EA0E}">
        <p15:presenceInfo xmlns:p15="http://schemas.microsoft.com/office/powerpoint/2012/main" userId="S::aud.e.witso_ntnu.no#ext#@hiof.onmicrosoft.com::5d11543b-dbf9-4f70-93a8-6bf4ad9d4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20" autoAdjust="0"/>
  </p:normalViewPr>
  <p:slideViewPr>
    <p:cSldViewPr snapToGrid="0">
      <p:cViewPr varScale="1">
        <p:scale>
          <a:sx n="61" d="100"/>
          <a:sy n="61" d="100"/>
        </p:scale>
        <p:origin x="14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>
              <a:effectLst/>
            </a:rPr>
            <a:t>2.Søke litteratur</a:t>
          </a:r>
          <a:r>
            <a:rPr lang="nb-NO" sz="1800" b="0" i="0">
              <a:effectLst/>
            </a:rPr>
            <a:t> </a:t>
          </a:r>
        </a:p>
        <a:p>
          <a:r>
            <a:rPr lang="nb-NO" sz="1600" b="0" i="0">
              <a:effectLst/>
            </a:rPr>
            <a:t>Finne ut mer om samme tema          </a:t>
          </a:r>
        </a:p>
        <a:p>
          <a:r>
            <a:rPr lang="nb-NO" sz="1600" b="0" i="1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/>
            <a:t>6. </a:t>
          </a:r>
          <a:r>
            <a:rPr lang="nb-NO" sz="1800" b="1" i="0">
              <a:effectLst/>
            </a:rPr>
            <a:t>Diskusjon</a:t>
          </a:r>
          <a:r>
            <a:rPr lang="nb-NO" sz="1800" b="0" i="0">
              <a:effectLst/>
            </a:rPr>
            <a:t> </a:t>
          </a:r>
        </a:p>
        <a:p>
          <a:r>
            <a:rPr lang="nb-NO" sz="1600" b="0" i="0">
              <a:effectLst/>
            </a:rPr>
            <a:t>Oppsummere,  sammenlikne og kritisere  </a:t>
          </a:r>
        </a:p>
        <a:p>
          <a:r>
            <a:rPr lang="nb-NO" sz="1600" b="0" i="1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88582" y="271811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86593" y="3151163"/>
          <a:ext cx="1554299" cy="16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86593" y="3151163"/>
        <a:ext cx="1554299" cy="1684551"/>
      </dsp:txXfrm>
    </dsp:sp>
    <dsp:sp modelId="{24CED714-7C0D-4813-938D-FDD371864052}">
      <dsp:nvSpPr>
        <dsp:cNvPr id="0" name=""/>
        <dsp:cNvSpPr/>
      </dsp:nvSpPr>
      <dsp:spPr>
        <a:xfrm>
          <a:off x="1192410" y="261285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66308"/>
            <a:satOff val="-3997"/>
            <a:lumOff val="147"/>
            <a:alphaOff val="0"/>
          </a:schemeClr>
        </a:solidFill>
        <a:ln w="12700" cap="flat" cmpd="sng" algn="ctr">
          <a:solidFill>
            <a:schemeClr val="accent4">
              <a:hueOff val="866308"/>
              <a:satOff val="-3997"/>
              <a:lumOff val="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2000527" y="2327097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857097" y="2754291"/>
          <a:ext cx="12908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>
              <a:effectLst/>
            </a:rPr>
            <a:t>2.Søke litteratur</a:t>
          </a:r>
          <a:r>
            <a:rPr lang="nb-NO" sz="1800" b="0" i="0" kern="120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857097" y="2754291"/>
        <a:ext cx="1290806" cy="1131467"/>
      </dsp:txXfrm>
    </dsp:sp>
    <dsp:sp modelId="{66E83F88-0DE0-499E-A48D-F739BE609267}">
      <dsp:nvSpPr>
        <dsp:cNvPr id="0" name=""/>
        <dsp:cNvSpPr/>
      </dsp:nvSpPr>
      <dsp:spPr>
        <a:xfrm>
          <a:off x="2904356" y="2221836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657981" y="194646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506971" y="2388128"/>
          <a:ext cx="175627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506971" y="2388128"/>
        <a:ext cx="1756271" cy="1131467"/>
      </dsp:txXfrm>
    </dsp:sp>
    <dsp:sp modelId="{763683CB-8686-4B3B-A3E5-87CFB1E68F02}">
      <dsp:nvSpPr>
        <dsp:cNvPr id="0" name=""/>
        <dsp:cNvSpPr/>
      </dsp:nvSpPr>
      <dsp:spPr>
        <a:xfrm>
          <a:off x="4707203" y="1830814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4331538"/>
            <a:satOff val="-19987"/>
            <a:lumOff val="735"/>
            <a:alphaOff val="0"/>
          </a:schemeClr>
        </a:solidFill>
        <a:ln w="12700" cap="flat" cmpd="sng" algn="ctr">
          <a:solidFill>
            <a:schemeClr val="accent4">
              <a:hueOff val="4331538"/>
              <a:satOff val="-19987"/>
              <a:lumOff val="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433961" y="1545053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5308111" y="1886245"/>
          <a:ext cx="1593552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5308111" y="1886245"/>
        <a:ext cx="1593552" cy="1131467"/>
      </dsp:txXfrm>
    </dsp:sp>
    <dsp:sp modelId="{8D8E87CA-5BA4-4F00-9E22-10A10BC762FF}">
      <dsp:nvSpPr>
        <dsp:cNvPr id="0" name=""/>
        <dsp:cNvSpPr/>
      </dsp:nvSpPr>
      <dsp:spPr>
        <a:xfrm>
          <a:off x="6337789" y="1439792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6064154"/>
            <a:satOff val="-27981"/>
            <a:lumOff val="1030"/>
            <a:alphaOff val="0"/>
          </a:schemeClr>
        </a:solidFill>
        <a:ln w="12700" cap="flat" cmpd="sng" algn="ctr">
          <a:solidFill>
            <a:schemeClr val="accent4">
              <a:hueOff val="6064154"/>
              <a:satOff val="-27981"/>
              <a:lumOff val="1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7136365" y="1154031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7066749" y="1620838"/>
          <a:ext cx="150819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7066749" y="1620838"/>
        <a:ext cx="1508191" cy="1131467"/>
      </dsp:txXfrm>
    </dsp:sp>
    <dsp:sp modelId="{965FF2A4-3CE4-4016-95DD-2BCFC950920D}">
      <dsp:nvSpPr>
        <dsp:cNvPr id="0" name=""/>
        <dsp:cNvSpPr/>
      </dsp:nvSpPr>
      <dsp:spPr>
        <a:xfrm>
          <a:off x="8040193" y="1048770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671762" y="74707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8588882" y="1267030"/>
          <a:ext cx="15126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6. </a:t>
          </a:r>
          <a:r>
            <a:rPr lang="nb-NO" sz="1800" b="1" i="0" kern="1200">
              <a:effectLst/>
            </a:rPr>
            <a:t>Diskusjon</a:t>
          </a:r>
          <a:r>
            <a:rPr lang="nb-NO" sz="1800" b="0" i="0" kern="120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8588882" y="1267030"/>
        <a:ext cx="1512606" cy="1131467"/>
      </dsp:txXfrm>
    </dsp:sp>
    <dsp:sp modelId="{D9BB8191-41E5-4753-AAC2-FBF8DA27C52B}">
      <dsp:nvSpPr>
        <dsp:cNvPr id="0" name=""/>
        <dsp:cNvSpPr/>
      </dsp:nvSpPr>
      <dsp:spPr>
        <a:xfrm>
          <a:off x="9752139" y="65774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9529384"/>
            <a:satOff val="-43971"/>
            <a:lumOff val="1618"/>
            <a:alphaOff val="0"/>
          </a:schemeClr>
        </a:solidFill>
        <a:ln w="12700" cap="flat" cmpd="sng" algn="ctr">
          <a:solidFill>
            <a:schemeClr val="accent4">
              <a:hueOff val="9529384"/>
              <a:satOff val="-43971"/>
              <a:lumOff val="1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10477001" y="38562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10381368" y="818100"/>
          <a:ext cx="124033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10381368" y="818100"/>
        <a:ext cx="1240336" cy="113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4:31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10141 683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6:09.0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178.68604"/>
      <inkml:brushProperty name="anchorY" value="1380.12708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C77F-E650-41FD-AA58-16717BCB8C1C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BC769-78AA-406E-A620-38B6A70571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54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86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288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02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66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244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55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23838" y="793750"/>
            <a:ext cx="7058026" cy="3970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/>
          </a:p>
        </p:txBody>
      </p:sp>
      <p:sp>
        <p:nvSpPr>
          <p:cNvPr id="286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52"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1pPr>
            <a:lvl2pPr marL="741761" indent="-285293" defTabSz="911352"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2pPr>
            <a:lvl3pPr marL="1142757" indent="-228234" defTabSz="911352"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3pPr>
            <a:lvl4pPr marL="1599225" indent="-228234" defTabSz="911352"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4pPr>
            <a:lvl5pPr marL="2055694" indent="-228234" defTabSz="911352"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5pPr>
            <a:lvl6pPr marL="2512162" indent="-228234" defTabSz="911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6pPr>
            <a:lvl7pPr marL="2968631" indent="-228234" defTabSz="911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7pPr>
            <a:lvl8pPr marL="3425099" indent="-228234" defTabSz="911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8pPr>
            <a:lvl9pPr marL="3881568" indent="-228234" defTabSz="9113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9pPr>
          </a:lstStyle>
          <a:p>
            <a:fld id="{2C533D4F-F167-4FF4-BAC3-848519E9B7DA}" type="slidenum">
              <a:rPr lang="nb-NO" altLang="nb-NO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10</a:t>
            </a:fld>
            <a:endParaRPr lang="nb-NO" altLang="nb-NO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0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54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772A-137C-4FE7-8CB1-46D58D93D5EF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80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BE34-27B0-44CF-9EA9-C7BFB4EAAE7E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31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8E85-4378-49F3-BC95-FA6A143B98A5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84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D548-0AA8-40B3-9BAC-4139030AF419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1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729D-8359-4CD4-B2FA-6ED6E00F5A43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78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46CF3-63B9-4155-A91B-6175603DF7C3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27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B5AC-AA84-49D3-9196-36FC275DC174}" type="datetime1">
              <a:rPr lang="nb-NO" smtClean="0"/>
              <a:t>10.05.2022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47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F18F8-B0B8-4F80-82BD-D11E69CCB80A}" type="datetime1">
              <a:rPr lang="nb-NO" smtClean="0"/>
              <a:t>10.05.2022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8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9BD-782F-447E-A9E3-7D612D5DB651}" type="datetime1">
              <a:rPr lang="nb-NO" smtClean="0"/>
              <a:t>10.05.2022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70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E0BB-730C-4C89-8B17-4177642F8FC2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44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D6C0-E4B8-45AC-B43D-23814A0B4688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0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A810-C0C6-4043-9030-A0BAA20013C8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B50A-2118-4507-8263-D5D964373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1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NUL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69878" y="2393501"/>
            <a:ext cx="10257692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ANALYSE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919" y="3165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9562" y="5693950"/>
            <a:ext cx="2827093" cy="730813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AC49E1-05CC-4F6F-AE5F-D0E37F9E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501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F9745-DB9F-4B0E-8DD0-2068B52A5BD2}" type="slidenum">
              <a:rPr lang="nb-NO"/>
              <a:pPr>
                <a:defRPr/>
              </a:pPr>
              <a:t>10</a:t>
            </a:fld>
            <a:endParaRPr lang="nb-NO"/>
          </a:p>
        </p:txBody>
      </p:sp>
      <p:sp>
        <p:nvSpPr>
          <p:cNvPr id="2" name="Avrundet rektangel 1"/>
          <p:cNvSpPr/>
          <p:nvPr/>
        </p:nvSpPr>
        <p:spPr>
          <a:xfrm>
            <a:off x="839244" y="939291"/>
            <a:ext cx="4185138" cy="2292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/>
              <a:t>DET ER VIKTIG Å ØVE PÅ Å ANALYSERE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B9AA50-02A6-4425-A0D0-A3D257BB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4AF92DF4-FA5C-447E-A203-46DE0FD7C14C}"/>
              </a:ext>
            </a:extLst>
          </p:cNvPr>
          <p:cNvSpPr/>
          <p:nvPr/>
        </p:nvSpPr>
        <p:spPr>
          <a:xfrm>
            <a:off x="1052186" y="3681339"/>
            <a:ext cx="3883069" cy="2292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HER ØVES DET PÅ Å LAGE GRUPPER - KATEGORISERE</a:t>
            </a:r>
          </a:p>
        </p:txBody>
      </p:sp>
      <p:pic>
        <p:nvPicPr>
          <p:cNvPr id="7" name="Bilde 6" descr="Et bilde som inneholder bord, person, innendørs, gruppe&#10;&#10;Automatisk generert beskrivelse">
            <a:extLst>
              <a:ext uri="{FF2B5EF4-FFF2-40B4-BE49-F238E27FC236}">
                <a16:creationId xmlns:a16="http://schemas.microsoft.com/office/drawing/2014/main" id="{FE575AD9-4C3F-4841-8873-575154E57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50" y="1509712"/>
            <a:ext cx="47434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2395" y="135264"/>
            <a:ext cx="5992659" cy="1325563"/>
          </a:xfrm>
        </p:spPr>
        <p:txBody>
          <a:bodyPr/>
          <a:lstStyle/>
          <a:p>
            <a:r>
              <a:rPr lang="nb-NO" b="1" dirty="0"/>
              <a:t>OPPSUMMERING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4703763"/>
          </a:xfrm>
        </p:spPr>
        <p:txBody>
          <a:bodyPr>
            <a:normAutofit/>
          </a:bodyPr>
          <a:lstStyle/>
          <a:p>
            <a:r>
              <a:rPr lang="nb-NO" dirty="0"/>
              <a:t>Å analysere er å sortere data som vi har samlet inn.</a:t>
            </a:r>
          </a:p>
          <a:p>
            <a:r>
              <a:rPr lang="nb-NO" dirty="0"/>
              <a:t>Data vi har samlet inn enten gjennom intervju, observasjon eller spørreskjema.</a:t>
            </a:r>
          </a:p>
          <a:p>
            <a:r>
              <a:rPr lang="nb-NO" dirty="0"/>
              <a:t>Når vi skal sortere må vi først finne ut hva som hører sammen.</a:t>
            </a:r>
          </a:p>
          <a:p>
            <a:r>
              <a:rPr lang="nb-NO" dirty="0"/>
              <a:t>Etterpå ser vi på det vi har sortert. Da kan vi se om det noe som mange mener, eller bare noen få.</a:t>
            </a:r>
          </a:p>
          <a:p>
            <a:r>
              <a:rPr lang="nb-NO" dirty="0"/>
              <a:t>Vi kan også se om det er noe spesielt og spennende som kommer fram. </a:t>
            </a:r>
          </a:p>
          <a:p>
            <a:r>
              <a:rPr lang="nb-NO" dirty="0"/>
              <a:t>Det går an å sortere på mange forskjellige måter. Det er viktig å forklare hvordan vi har sortert.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41DEAE8-35E2-45FC-A14D-A75159C3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B08B5E6-5E9E-4456-9FCA-31CBAE20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89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03E13D-019F-48B0-9ED2-E3BD59D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130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5200" b="1" dirty="0">
                <a:solidFill>
                  <a:srgbClr val="FF0000"/>
                </a:solidFill>
              </a:rPr>
              <a:t>HER</a:t>
            </a:r>
            <a:r>
              <a:rPr lang="nb-NO" sz="5200" b="1" dirty="0"/>
              <a:t> ER VI I FORSKNINGSPROSESSEN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A8AA60-A6A8-4E59-B4DA-0ECF911F2EB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0429" y="1264117"/>
          <a:ext cx="11708089" cy="52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5E634-DC36-4607-A6EA-DC55439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ED6EAF0-913C-4509-8935-B3E63244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2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14:cNvPr>
              <p14:cNvContentPartPr/>
              <p14:nvPr/>
            </p14:nvContentPartPr>
            <p14:xfrm>
              <a:off x="3204672" y="33366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5672" y="3327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14:cNvPr>
              <p14:cNvContentPartPr/>
              <p14:nvPr/>
            </p14:nvContentPartPr>
            <p14:xfrm>
              <a:off x="1686912" y="14985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912" y="148089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e 1">
            <a:extLst>
              <a:ext uri="{FF2B5EF4-FFF2-40B4-BE49-F238E27FC236}">
                <a16:creationId xmlns:a16="http://schemas.microsoft.com/office/drawing/2014/main" id="{97F06A9D-8FB0-4177-89FA-FE5BCF7F8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2562" y="1428197"/>
            <a:ext cx="810838" cy="10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3B625C-A051-4ACF-835B-AC04702A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… OG HER ER VI PÅ FISKEN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6DBA2B-E46B-4D31-9C02-5B7B9547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903BCC-51CB-4101-B56A-745FA18E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2DEA-C249-43B9-899E-9D0D3EBC77B5}" type="slidenum">
              <a:rPr lang="nb-NO" smtClean="0"/>
              <a:t>3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DBF7D2A-3B63-45BF-A871-0DB9ACCD1DE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1927124"/>
            <a:ext cx="5963712" cy="357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94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HVA ER ANALYSE?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5775542" cy="44862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dirty="0"/>
              <a:t>Finne ut av hva informasjonen vi har i data kan bety.</a:t>
            </a:r>
          </a:p>
          <a:p>
            <a:pPr marL="0" indent="0">
              <a:buNone/>
            </a:pPr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Sortere svarene vi har fått i ett system.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Dele opp noe i mindre deler.</a:t>
            </a: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Lete etter mønster, antall eller meninger.</a:t>
            </a: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Sammenligne.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D124863-F02D-4F3B-8175-AA96FB88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ACFA65-1266-4F5B-B1F0-97B67EF7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EE1AFEF-A087-4919-A100-09120D56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334" y="1825625"/>
            <a:ext cx="4812091" cy="34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5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FD351F6-D6F1-4196-8A8F-930287808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92" y="3540127"/>
            <a:ext cx="4011516" cy="259299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+mn-lt"/>
              </a:rPr>
              <a:t>NÅR VI SKAL ANALYSERE MÅ VI TENKE</a:t>
            </a:r>
            <a:br>
              <a:rPr lang="nb-NO" b="1" dirty="0">
                <a:latin typeface="+mn-lt"/>
              </a:rPr>
            </a:br>
            <a:endParaRPr lang="nb-NO" b="1" dirty="0"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3473" y="1427967"/>
            <a:ext cx="6433941" cy="474899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3600" dirty="0"/>
              <a:t>Vi kan se etter forskjellige ting: </a:t>
            </a:r>
          </a:p>
          <a:p>
            <a:pPr lvl="1">
              <a:lnSpc>
                <a:spcPct val="150000"/>
              </a:lnSpc>
            </a:pPr>
            <a:r>
              <a:rPr lang="nb-NO" sz="3600" dirty="0"/>
              <a:t>Noe som ligner på hverandre.</a:t>
            </a:r>
          </a:p>
          <a:p>
            <a:pPr lvl="1">
              <a:lnSpc>
                <a:spcPct val="150000"/>
              </a:lnSpc>
            </a:pPr>
            <a:r>
              <a:rPr lang="nb-NO" sz="3600" dirty="0"/>
              <a:t>Noe som er forskjellig fra hverandre.</a:t>
            </a:r>
          </a:p>
          <a:p>
            <a:pPr lvl="1">
              <a:lnSpc>
                <a:spcPct val="150000"/>
              </a:lnSpc>
            </a:pPr>
            <a:r>
              <a:rPr lang="nb-NO" sz="3600" dirty="0"/>
              <a:t>Noe som er helt annerledes.</a:t>
            </a:r>
          </a:p>
          <a:p>
            <a:pPr lvl="1">
              <a:lnSpc>
                <a:spcPct val="150000"/>
              </a:lnSpc>
            </a:pPr>
            <a:r>
              <a:rPr lang="nb-NO" sz="3600" dirty="0"/>
              <a:t>Noe vi ikke hadde ventet.</a:t>
            </a:r>
          </a:p>
          <a:p>
            <a:pPr lvl="1">
              <a:lnSpc>
                <a:spcPct val="150000"/>
              </a:lnSpc>
            </a:pPr>
            <a:r>
              <a:rPr lang="nb-NO" sz="3600" dirty="0"/>
              <a:t>Hva som er mer og mindre.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F05421-FD42-41E3-85A4-D2B553E1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D8D73A-9DDE-45EE-93EA-A47D1D76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5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C5064E7-707C-4ADE-8699-9026BC4BE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352" y="1248580"/>
            <a:ext cx="4011516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5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6230679" y="597877"/>
            <a:ext cx="55062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/>
              <a:t>EKSEMPEL PÅ SORTERING</a:t>
            </a:r>
          </a:p>
          <a:p>
            <a:endParaRPr lang="nb-NO" sz="3600" dirty="0"/>
          </a:p>
          <a:p>
            <a:r>
              <a:rPr lang="nb-NO" sz="3600" dirty="0"/>
              <a:t>SORTERING AV FØLELSER</a:t>
            </a:r>
          </a:p>
          <a:p>
            <a:endParaRPr lang="nb-NO" sz="3600" dirty="0"/>
          </a:p>
          <a:p>
            <a:r>
              <a:rPr lang="nb-NO" sz="3600" dirty="0"/>
              <a:t>HVA BETYR ORDENE?</a:t>
            </a:r>
          </a:p>
          <a:p>
            <a:endParaRPr lang="nb-NO" sz="3600" dirty="0"/>
          </a:p>
          <a:p>
            <a:r>
              <a:rPr lang="nb-NO" sz="3600" dirty="0"/>
              <a:t>Å VÆRE GLAD, TRIST ELLER SINT?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978A9BCC-C520-4D97-911C-712FC9FB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F2A03A9-143B-43E4-AE46-16D7FF4F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6</a:t>
            </a:fld>
            <a:endParaRPr lang="nb-NO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103B66DE-17E5-4BE4-AE7A-049A5886C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60" y="768429"/>
            <a:ext cx="3711180" cy="5247841"/>
          </a:xfrm>
        </p:spPr>
      </p:pic>
    </p:spTree>
    <p:extLst>
      <p:ext uri="{BB962C8B-B14F-4D97-AF65-F5344CB8AC3E}">
        <p14:creationId xmlns:p14="http://schemas.microsoft.com/office/powerpoint/2010/main" val="375904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53754" y="365124"/>
            <a:ext cx="3798277" cy="5250229"/>
          </a:xfrm>
        </p:spPr>
        <p:txBody>
          <a:bodyPr/>
          <a:lstStyle/>
          <a:p>
            <a:r>
              <a:rPr lang="nb-NO" b="1" dirty="0"/>
              <a:t>KAKEDIAGRAM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HVA ER STORE OG SMÅ BITER AV KAKEN?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9DF80B7-CA27-4060-8C96-83140531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57ECE3-7019-4249-864C-C8A01FE7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7</a:t>
            </a:fld>
            <a:endParaRPr lang="nb-NO"/>
          </a:p>
        </p:txBody>
      </p:sp>
      <p:pic>
        <p:nvPicPr>
          <p:cNvPr id="9" name="Plassholder for innhold 8" descr="Et bilde som inneholder tekst, person, stående&#10;&#10;Automatisk generert beskrivelse">
            <a:extLst>
              <a:ext uri="{FF2B5EF4-FFF2-40B4-BE49-F238E27FC236}">
                <a16:creationId xmlns:a16="http://schemas.microsoft.com/office/drawing/2014/main" id="{7B4805F7-E062-4DEB-9A37-C6BDFA236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7" y="1500187"/>
            <a:ext cx="5495925" cy="3857625"/>
          </a:xfrm>
        </p:spPr>
      </p:pic>
    </p:spTree>
    <p:extLst>
      <p:ext uri="{BB962C8B-B14F-4D97-AF65-F5344CB8AC3E}">
        <p14:creationId xmlns:p14="http://schemas.microsoft.com/office/powerpoint/2010/main" val="224375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47692" y="365125"/>
            <a:ext cx="4906108" cy="3063875"/>
          </a:xfrm>
        </p:spPr>
        <p:txBody>
          <a:bodyPr/>
          <a:lstStyle/>
          <a:p>
            <a:r>
              <a:rPr lang="nb-NO" b="1" dirty="0">
                <a:latin typeface="+mn-lt"/>
              </a:rPr>
              <a:t>SØYLEDIAGRAM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571D72-9C8C-4407-9FD2-93E3B588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84DCB9-756C-4230-8A6E-BB4B4222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8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B79E622-C9C3-4D5B-A57C-3590F016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099" y="6328268"/>
            <a:ext cx="1371719" cy="329213"/>
          </a:xfrm>
          <a:prstGeom prst="rect">
            <a:avLst/>
          </a:prstGeom>
        </p:spPr>
      </p:pic>
      <p:pic>
        <p:nvPicPr>
          <p:cNvPr id="11" name="Plassholder for innhold 10" descr="Et bilde som inneholder tekst, brevhode, visittkort&#10;&#10;Automatisk generert beskrivelse">
            <a:extLst>
              <a:ext uri="{FF2B5EF4-FFF2-40B4-BE49-F238E27FC236}">
                <a16:creationId xmlns:a16="http://schemas.microsoft.com/office/drawing/2014/main" id="{D1FAC113-EDBE-4F75-A1AC-0F69B62CE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36" y="1429544"/>
            <a:ext cx="3914775" cy="4229100"/>
          </a:xfrm>
        </p:spPr>
      </p:pic>
      <p:pic>
        <p:nvPicPr>
          <p:cNvPr id="15" name="Bilde 14" descr="Et bilde som inneholder tekst, flaske, innendørs, drikkevarer&#10;&#10;Automatisk generert beskrivelse">
            <a:extLst>
              <a:ext uri="{FF2B5EF4-FFF2-40B4-BE49-F238E27FC236}">
                <a16:creationId xmlns:a16="http://schemas.microsoft.com/office/drawing/2014/main" id="{568A131B-E6D8-4D9C-BD60-332DCF824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870791"/>
            <a:ext cx="3608563" cy="33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1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50812" y="1115402"/>
            <a:ext cx="3522784" cy="4171706"/>
          </a:xfrm>
        </p:spPr>
        <p:txBody>
          <a:bodyPr/>
          <a:lstStyle/>
          <a:p>
            <a:r>
              <a:rPr lang="nb-NO" b="1" dirty="0">
                <a:latin typeface="+mn-lt"/>
              </a:rPr>
              <a:t>SORTERE MED KLES-SNOR</a:t>
            </a:r>
            <a:br>
              <a:rPr lang="nb-NO" b="1" dirty="0">
                <a:solidFill>
                  <a:srgbClr val="3333CC"/>
                </a:solidFill>
                <a:latin typeface="+mn-lt"/>
              </a:rPr>
            </a:br>
            <a:br>
              <a:rPr lang="nb-NO" b="1" dirty="0">
                <a:solidFill>
                  <a:srgbClr val="3333CC"/>
                </a:solidFill>
                <a:latin typeface="+mn-lt"/>
              </a:rPr>
            </a:br>
            <a:endParaRPr lang="nb-NO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0E73146-EA13-4867-9AF1-FDE0DFCB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1023A08-4E26-4F37-80C1-0297FFD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B50A-2118-4507-8263-D5D964373653}" type="slidenum">
              <a:rPr lang="nb-NO" smtClean="0"/>
              <a:t>9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AB63F0B-2336-49E9-A516-C62515482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84" y="5866657"/>
            <a:ext cx="1371719" cy="329213"/>
          </a:xfrm>
          <a:prstGeom prst="rect">
            <a:avLst/>
          </a:prstGeo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AAAD0A7C-0057-4E67-AB5B-02BB34471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4" y="1324708"/>
            <a:ext cx="5972175" cy="3962400"/>
          </a:xfrm>
        </p:spPr>
      </p:pic>
    </p:spTree>
    <p:extLst>
      <p:ext uri="{BB962C8B-B14F-4D97-AF65-F5344CB8AC3E}">
        <p14:creationId xmlns:p14="http://schemas.microsoft.com/office/powerpoint/2010/main" val="1298507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B2537-C5CD-4374-98CD-6D9FBED7AE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AF5719-B5B8-430D-A947-A8AD29E4BD3F}">
  <ds:schemaRefs>
    <ds:schemaRef ds:uri="330e2b19-d22b-458d-836c-196ed8ef0578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e84ae1cb-83da-46e9-90cf-a6223a3d62b4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B4A4077-DC9F-4886-A2AA-E7F9D23F4F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627</Words>
  <Application>Microsoft Office PowerPoint</Application>
  <PresentationFormat>Widescreen</PresentationFormat>
  <Paragraphs>90</Paragraphs>
  <Slides>11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ANALYSE</vt:lpstr>
      <vt:lpstr>HER ER VI I FORSKNINGSPROSESSEN</vt:lpstr>
      <vt:lpstr>… OG HER ER VI PÅ FISKEN</vt:lpstr>
      <vt:lpstr>HVA ER ANALYSE? </vt:lpstr>
      <vt:lpstr>NÅR VI SKAL ANALYSERE MÅ VI TENKE </vt:lpstr>
      <vt:lpstr>PowerPoint-presentasjon</vt:lpstr>
      <vt:lpstr>KAKEDIAGRAM  HVA ER STORE OG SMÅ BITER AV KAKEN?</vt:lpstr>
      <vt:lpstr>SØYLEDIAGRAM</vt:lpstr>
      <vt:lpstr>SORTERE MED KLES-SNOR  </vt:lpstr>
      <vt:lpstr>PowerPoint-presentasjon</vt:lpstr>
      <vt:lpstr>OPPSUMMERING</vt:lpstr>
    </vt:vector>
  </TitlesOfParts>
  <Company>Høgskolen i Østfold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Østby</dc:creator>
  <cp:lastModifiedBy>May Østby</cp:lastModifiedBy>
  <cp:revision>13</cp:revision>
  <cp:lastPrinted>2020-12-09T08:58:38Z</cp:lastPrinted>
  <dcterms:created xsi:type="dcterms:W3CDTF">2020-02-07T12:34:45Z</dcterms:created>
  <dcterms:modified xsi:type="dcterms:W3CDTF">2022-05-10T11:09:54Z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