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22" r:id="rId2"/>
    <p:sldId id="371" r:id="rId3"/>
    <p:sldId id="357" r:id="rId4"/>
    <p:sldId id="356" r:id="rId5"/>
    <p:sldId id="360" r:id="rId6"/>
    <p:sldId id="361" r:id="rId7"/>
    <p:sldId id="363" r:id="rId8"/>
    <p:sldId id="364" r:id="rId9"/>
    <p:sldId id="365" r:id="rId10"/>
    <p:sldId id="367" r:id="rId11"/>
    <p:sldId id="368" r:id="rId12"/>
    <p:sldId id="372" r:id="rId13"/>
    <p:sldId id="369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7" r:id="rId24"/>
    <p:sldId id="348" r:id="rId25"/>
    <p:sldId id="334" r:id="rId26"/>
    <p:sldId id="336" r:id="rId27"/>
    <p:sldId id="333" r:id="rId28"/>
    <p:sldId id="327" r:id="rId29"/>
    <p:sldId id="349" r:id="rId30"/>
    <p:sldId id="350" r:id="rId31"/>
    <p:sldId id="352" r:id="rId32"/>
    <p:sldId id="353" r:id="rId33"/>
    <p:sldId id="354" r:id="rId3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/>
    <p:restoredTop sz="94654"/>
  </p:normalViewPr>
  <p:slideViewPr>
    <p:cSldViewPr snapToGrid="0" snapToObjects="1">
      <p:cViewPr>
        <p:scale>
          <a:sx n="94" d="100"/>
          <a:sy n="94" d="100"/>
        </p:scale>
        <p:origin x="2192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F4AD8-9310-EA41-8832-2EFEAA524B13}" type="datetimeFigureOut">
              <a:rPr lang="nb-NO" smtClean="0"/>
              <a:t>15.11.2017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4B442-1251-B140-A888-87E4E8A511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9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8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7449E-A824-9944-8F86-F847305D0BD7}" type="slidenum">
              <a:rPr lang="nb-NO" sz="1200"/>
              <a:pPr eaLnBrk="1" hangingPunct="1"/>
              <a:t>20</a:t>
            </a:fld>
            <a:endParaRPr lang="nb-NO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551B-5499-2A4A-A863-49F13C3C63C2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52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4989-2643-4E4B-B469-8E4F257B22F9}" type="datetime1">
              <a:rPr lang="nb-NO" smtClean="0"/>
              <a:t>15.11.2017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65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D14B-1C6E-064F-AF6A-09CCFD66B91A}" type="datetime1">
              <a:rPr lang="nb-NO" smtClean="0"/>
              <a:t>15.11.2017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4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713F-2DD0-A747-ABC0-C4182D75B029}" type="datetime1">
              <a:rPr lang="nb-NO" smtClean="0"/>
              <a:t>15.11.2017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9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4249-E112-C34F-9D2F-05E5CD45AAAD}" type="datetime1">
              <a:rPr lang="nb-NO" smtClean="0"/>
              <a:t>15.11.2017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19BD-7280-F544-9F66-9EFAA1292740}" type="datetime1">
              <a:rPr lang="nb-NO" smtClean="0"/>
              <a:t>15.11.2017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09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F770-1F7D-0148-A557-B209073137EA}" type="datetime1">
              <a:rPr lang="nb-NO" smtClean="0"/>
              <a:t>15.11.2017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837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B470-798A-E548-991F-AC7AFBD78756}" type="datetime1">
              <a:rPr lang="nb-NO" smtClean="0"/>
              <a:t>15.11.2017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42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61E0-A3D1-F741-AE0B-12BC715863A8}" type="datetime1">
              <a:rPr lang="nb-NO" smtClean="0"/>
              <a:t>15.11.2017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51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BE29-0000-694C-ACC3-AAF05D3A215B}" type="datetime1">
              <a:rPr lang="nb-NO" smtClean="0"/>
              <a:t>15.11.2017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4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12A7-B302-B043-9D3E-A5E20EC96D07}" type="datetime1">
              <a:rPr lang="nb-NO" smtClean="0"/>
              <a:t>15.11.2017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2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DE4B-BAF3-724B-8A3D-BFE33D41F927}" type="datetime1">
              <a:rPr lang="nb-NO" smtClean="0"/>
              <a:t>15.11.2017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98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D6C5-B2C1-A44D-920B-B43CCADF8840}" type="datetime1">
              <a:rPr lang="nb-NO" smtClean="0"/>
              <a:t>15.11.2017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8CB2-176C-6842-9214-3080B43493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12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png"/><Relationship Id="rId6" Type="http://schemas.openxmlformats.org/officeDocument/2006/relationships/hyperlink" Target="http://vimeo.com/9669838" TargetMode="External"/><Relationship Id="rId7" Type="http://schemas.openxmlformats.org/officeDocument/2006/relationships/image" Target="../media/image5.JPG"/><Relationship Id="rId1" Type="http://schemas.microsoft.com/office/2007/relationships/media" Target="file:///D:\Filmer%208%20des.&#61480;\selvbest\Windows%20filmer\WMV\Selvbestemmelse10_WMV%20V9.wmv" TargetMode="External"/><Relationship Id="rId2" Type="http://schemas.openxmlformats.org/officeDocument/2006/relationships/video" Target="file:///D:\Filmer%208%20des.&#61480;\selvbest\Windows%20filmer\WMV\Selvbestemmelse10_WMV%20V9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7.png"/><Relationship Id="rId6" Type="http://schemas.openxmlformats.org/officeDocument/2006/relationships/hyperlink" Target="http://vimeo.com/9852663" TargetMode="External"/><Relationship Id="rId1" Type="http://schemas.microsoft.com/office/2007/relationships/media" Target="file:///D:\Filmer%208%20des.&#61480;\selvbest\Windows%20filmer\WMV\Selvbestemmelse12_WMV%20V9.wmv" TargetMode="External"/><Relationship Id="rId2" Type="http://schemas.openxmlformats.org/officeDocument/2006/relationships/video" Target="file:///D:\Filmer%208%20des.&#61480;\selvbest\Windows%20filmer\WMV\Selvbestemmelse12_WMV%20V9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ngsd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inclusion-europe.eu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17756" y="116480"/>
            <a:ext cx="5627065" cy="70108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Hjernen og emosjoner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848" y="1154313"/>
            <a:ext cx="3811617" cy="4525963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Tenkehjernen</a:t>
            </a:r>
            <a:endParaRPr lang="nb-NO" dirty="0"/>
          </a:p>
          <a:p>
            <a:pPr marL="400050" lvl="1" indent="0">
              <a:buNone/>
            </a:pPr>
            <a:r>
              <a:rPr lang="nb-NO" dirty="0" err="1" smtClean="0"/>
              <a:t>Cortex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Kognitive fungering</a:t>
            </a:r>
          </a:p>
          <a:p>
            <a:pPr lvl="1"/>
            <a:r>
              <a:rPr lang="nb-NO" dirty="0" smtClean="0"/>
              <a:t>kognitiv funksjonsnedsettelse</a:t>
            </a:r>
          </a:p>
          <a:p>
            <a:r>
              <a:rPr lang="nb-NO" b="1" dirty="0" smtClean="0">
                <a:solidFill>
                  <a:schemeClr val="tx2"/>
                </a:solidFill>
              </a:rPr>
              <a:t>Følehjernen</a:t>
            </a:r>
          </a:p>
          <a:p>
            <a:pPr marL="457200" lvl="1" indent="0">
              <a:buNone/>
            </a:pPr>
            <a:r>
              <a:rPr lang="nb-NO" dirty="0" err="1" smtClean="0"/>
              <a:t>Limbiske</a:t>
            </a:r>
            <a:r>
              <a:rPr lang="nb-NO" dirty="0" smtClean="0"/>
              <a:t> system</a:t>
            </a:r>
            <a:endParaRPr lang="nb-NO" dirty="0"/>
          </a:p>
          <a:p>
            <a:pPr lvl="1"/>
            <a:r>
              <a:rPr lang="nb-NO" dirty="0"/>
              <a:t>Flight, fight, </a:t>
            </a:r>
            <a:r>
              <a:rPr lang="nb-NO" dirty="0" err="1" smtClean="0"/>
              <a:t>freeze</a:t>
            </a:r>
            <a:endParaRPr lang="nb-NO" dirty="0" smtClean="0"/>
          </a:p>
          <a:p>
            <a:r>
              <a:rPr lang="nb-NO" b="1" dirty="0" smtClean="0">
                <a:solidFill>
                  <a:srgbClr val="1F497D"/>
                </a:solidFill>
              </a:rPr>
              <a:t>Overlevelseshjernen</a:t>
            </a:r>
          </a:p>
          <a:p>
            <a:pPr marL="457200" lvl="1" indent="0">
              <a:buNone/>
            </a:pPr>
            <a:r>
              <a:rPr lang="nb-NO" dirty="0" smtClean="0"/>
              <a:t>Autonome system</a:t>
            </a:r>
          </a:p>
          <a:p>
            <a:pPr lvl="1"/>
            <a:r>
              <a:rPr lang="nb-NO" dirty="0" smtClean="0"/>
              <a:t>Forlengede marg</a:t>
            </a:r>
          </a:p>
          <a:p>
            <a:endParaRPr lang="nb-NO" dirty="0"/>
          </a:p>
        </p:txBody>
      </p:sp>
      <p:pic>
        <p:nvPicPr>
          <p:cNvPr id="5" name="Bilde 4" descr="mh_das_menschliche_gehir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00" y="3579226"/>
            <a:ext cx="1816923" cy="2571176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650749" y="638317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2017 ©Professor Karl Elling Ellingsen, </a:t>
            </a:r>
            <a:r>
              <a:rPr lang="nb-NO" dirty="0" err="1"/>
              <a:t>PhD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1</a:t>
            </a:fld>
            <a:endParaRPr lang="nb-NO"/>
          </a:p>
        </p:txBody>
      </p:sp>
      <p:pic>
        <p:nvPicPr>
          <p:cNvPr id="10" name="Plassholder for innhold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r="1512"/>
          <a:stretch>
            <a:fillRect/>
          </a:stretch>
        </p:blipFill>
        <p:spPr bwMode="auto">
          <a:xfrm>
            <a:off x="4963887" y="689870"/>
            <a:ext cx="3956132" cy="2196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5907974" y="3001938"/>
            <a:ext cx="30120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i="1" dirty="0"/>
              <a:t>The high road (blue) goes via the cortex, where </a:t>
            </a:r>
            <a:r>
              <a:rPr lang="en-US" b="1" i="1" dirty="0"/>
              <a:t>emotion regulation</a:t>
            </a:r>
            <a:r>
              <a:rPr lang="en-US" i="1" dirty="0"/>
              <a:t> and </a:t>
            </a:r>
            <a:r>
              <a:rPr lang="en-US" b="1" i="1" dirty="0"/>
              <a:t>cognitive processing</a:t>
            </a:r>
            <a:r>
              <a:rPr lang="en-US" i="1" dirty="0"/>
              <a:t> is </a:t>
            </a:r>
            <a:r>
              <a:rPr lang="en-US" b="1" i="1" dirty="0"/>
              <a:t>integrated</a:t>
            </a:r>
            <a:r>
              <a:rPr lang="en-US" i="1" dirty="0"/>
              <a:t>. 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i="1" dirty="0"/>
              <a:t>The low road (red) involves subcortical structures, and </a:t>
            </a:r>
            <a:r>
              <a:rPr lang="en-US" b="1" i="1" dirty="0"/>
              <a:t>represents rapid emotional responses</a:t>
            </a:r>
            <a:r>
              <a:rPr lang="en-US" i="1" dirty="0"/>
              <a:t>, such as the fight or flight pattern.</a:t>
            </a:r>
          </a:p>
        </p:txBody>
      </p:sp>
    </p:spTree>
    <p:extLst>
      <p:ext uri="{BB962C8B-B14F-4D97-AF65-F5344CB8AC3E}">
        <p14:creationId xmlns:p14="http://schemas.microsoft.com/office/powerpoint/2010/main" val="39035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8706" y="140169"/>
            <a:ext cx="7156823" cy="96548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Systematisk skjønnsanvendelse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4354" y="896470"/>
            <a:ext cx="6962588" cy="5662705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nb-NO" sz="4400" dirty="0" smtClean="0"/>
          </a:p>
          <a:p>
            <a:pPr marL="514350" lvl="0" indent="-514350">
              <a:buFont typeface="+mj-ea"/>
              <a:buAutoNum type="circleNumDbPlain"/>
            </a:pPr>
            <a:r>
              <a:rPr lang="nb-NO" sz="4400" dirty="0" smtClean="0"/>
              <a:t>Fakta om situasjonen</a:t>
            </a:r>
          </a:p>
          <a:p>
            <a:pPr lvl="1"/>
            <a:r>
              <a:rPr lang="nb-NO" sz="3600" dirty="0" smtClean="0"/>
              <a:t> </a:t>
            </a:r>
            <a:r>
              <a:rPr lang="nb-NO" sz="3600" dirty="0"/>
              <a:t>Mest mulig pålitelige fakta, fortrinnsvis samlet inn ved hjelp av vitenskapelige metoder og/eller spesifikke metoder som er utviklet innenfor det bestemte faget som er grunnlaget for skjønnsvurderingen</a:t>
            </a:r>
            <a:endParaRPr lang="nb-NO" sz="3600" dirty="0" smtClean="0"/>
          </a:p>
          <a:p>
            <a:pPr marL="514350" lvl="0" indent="-514350">
              <a:buFont typeface="+mj-ea"/>
              <a:buAutoNum type="circleNumDbPlain"/>
            </a:pPr>
            <a:r>
              <a:rPr lang="nb-NO" sz="4400" dirty="0" smtClean="0"/>
              <a:t>Aktuelle faglige vinklinger</a:t>
            </a:r>
          </a:p>
          <a:p>
            <a:pPr lvl="1"/>
            <a:r>
              <a:rPr lang="nb-NO" sz="3600" dirty="0" smtClean="0"/>
              <a:t>godt </a:t>
            </a:r>
            <a:r>
              <a:rPr lang="nb-NO" sz="3600" dirty="0"/>
              <a:t>faglig skjønn </a:t>
            </a:r>
            <a:r>
              <a:rPr lang="nb-NO" sz="3600" dirty="0" smtClean="0"/>
              <a:t>forutsetter kjennskap </a:t>
            </a:r>
            <a:r>
              <a:rPr lang="nb-NO" sz="3600" dirty="0"/>
              <a:t>til og kunnskap om de aktuelle faglige tilnærmingene til den aktuelle situasjonen skjønnsvurderingen gjelder</a:t>
            </a:r>
            <a:r>
              <a:rPr lang="nb-NO" sz="3600" dirty="0" smtClean="0"/>
              <a:t>.</a:t>
            </a:r>
          </a:p>
          <a:p>
            <a:pPr marL="514350" lvl="0" indent="-514350">
              <a:buFont typeface="+mj-ea"/>
              <a:buAutoNum type="circleNumDbPlain"/>
            </a:pPr>
            <a:r>
              <a:rPr lang="nb-NO" sz="4400" dirty="0" smtClean="0"/>
              <a:t>Fordeler og ulemper ved ulike tilnærminger </a:t>
            </a:r>
          </a:p>
          <a:p>
            <a:pPr lvl="1"/>
            <a:r>
              <a:rPr lang="nb-NO" sz="3600" dirty="0" smtClean="0"/>
              <a:t>alle </a:t>
            </a:r>
            <a:r>
              <a:rPr lang="nb-NO" sz="3600" dirty="0"/>
              <a:t>tilnærminger </a:t>
            </a:r>
            <a:r>
              <a:rPr lang="nb-NO" sz="3600" dirty="0" smtClean="0"/>
              <a:t>har </a:t>
            </a:r>
            <a:r>
              <a:rPr lang="nb-NO" sz="3600" dirty="0"/>
              <a:t>potensielt fordeler og ulemper. Hvordan </a:t>
            </a:r>
            <a:r>
              <a:rPr lang="nb-NO" sz="3600" dirty="0" smtClean="0"/>
              <a:t>slår disse ut i </a:t>
            </a:r>
            <a:r>
              <a:rPr lang="nb-NO" sz="3600" dirty="0"/>
              <a:t>den enkelte situasjonen</a:t>
            </a:r>
            <a:r>
              <a:rPr lang="nb-NO" sz="3600" dirty="0" smtClean="0"/>
              <a:t>,</a:t>
            </a:r>
          </a:p>
          <a:p>
            <a:pPr lvl="2"/>
            <a:r>
              <a:rPr lang="nb-NO" sz="3600" dirty="0" smtClean="0"/>
              <a:t> </a:t>
            </a:r>
            <a:r>
              <a:rPr lang="nb-NO" sz="3600" dirty="0"/>
              <a:t>hvilke ulemper som særlig bør unngås og </a:t>
            </a:r>
            <a:endParaRPr lang="nb-NO" sz="3600" dirty="0" smtClean="0"/>
          </a:p>
          <a:p>
            <a:pPr lvl="2"/>
            <a:r>
              <a:rPr lang="nb-NO" sz="3600" dirty="0" smtClean="0"/>
              <a:t>hvilke </a:t>
            </a:r>
            <a:r>
              <a:rPr lang="nb-NO" sz="3600" dirty="0"/>
              <a:t>fordeler vi særlig </a:t>
            </a:r>
            <a:r>
              <a:rPr lang="nb-NO" sz="3600" dirty="0" smtClean="0"/>
              <a:t>etterstrebe</a:t>
            </a:r>
          </a:p>
          <a:p>
            <a:pPr lvl="2"/>
            <a:r>
              <a:rPr lang="nb-NO" sz="3600" dirty="0" smtClean="0"/>
              <a:t>får </a:t>
            </a:r>
            <a:r>
              <a:rPr lang="nb-NO" sz="3600" dirty="0"/>
              <a:t>derfor betydning for hvilke tiltak som </a:t>
            </a:r>
            <a:r>
              <a:rPr lang="nb-NO" sz="3600" dirty="0" err="1"/>
              <a:t>velgeser</a:t>
            </a:r>
            <a:r>
              <a:rPr lang="nb-NO" sz="3600" dirty="0"/>
              <a:t>, </a:t>
            </a:r>
            <a:endParaRPr lang="nb-NO" sz="3600" dirty="0" smtClean="0"/>
          </a:p>
          <a:p>
            <a:pPr lvl="1"/>
            <a:r>
              <a:rPr lang="nb-NO" sz="3600" dirty="0" smtClean="0"/>
              <a:t>en </a:t>
            </a:r>
            <a:r>
              <a:rPr lang="nb-NO" sz="3600" dirty="0"/>
              <a:t>bevissthet om ulemper og fordeler, </a:t>
            </a:r>
            <a:r>
              <a:rPr lang="nb-NO" sz="3600" dirty="0" smtClean="0"/>
              <a:t>styrker evnen til å observere </a:t>
            </a:r>
            <a:r>
              <a:rPr lang="nb-NO" sz="3600" dirty="0"/>
              <a:t>og avbryte hvis disse ikke slår ut slik som forventet eller ønsket.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" y="274638"/>
            <a:ext cx="6962588" cy="831009"/>
          </a:xfrm>
        </p:spPr>
        <p:txBody>
          <a:bodyPr>
            <a:normAutofit fontScale="90000"/>
          </a:bodyPr>
          <a:lstStyle/>
          <a:p>
            <a:r>
              <a:rPr lang="nb-NO" dirty="0"/>
              <a:t>Systematisk </a:t>
            </a:r>
            <a:r>
              <a:rPr lang="nb-NO" dirty="0" smtClean="0"/>
              <a:t>skjønnsanvendelse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2964" y="1181847"/>
            <a:ext cx="6878918" cy="5168153"/>
          </a:xfrm>
        </p:spPr>
        <p:txBody>
          <a:bodyPr>
            <a:noAutofit/>
          </a:bodyPr>
          <a:lstStyle/>
          <a:p>
            <a:pPr marL="514350" lvl="0" indent="-514350">
              <a:buFont typeface="+mj-ea"/>
              <a:buAutoNum type="circleNumDbPlain" startAt="4"/>
            </a:pPr>
            <a:r>
              <a:rPr lang="nb-NO" sz="2000" dirty="0"/>
              <a:t>Virkninger på lang og kort sikt, </a:t>
            </a:r>
            <a:endParaRPr lang="nb-NO" sz="2000" dirty="0" smtClean="0"/>
          </a:p>
          <a:p>
            <a:pPr lvl="1"/>
            <a:r>
              <a:rPr lang="nb-NO" sz="2000" dirty="0" smtClean="0"/>
              <a:t>Avveie nærmere </a:t>
            </a:r>
            <a:r>
              <a:rPr lang="nb-NO" sz="2000" dirty="0"/>
              <a:t>det som </a:t>
            </a:r>
            <a:r>
              <a:rPr lang="nb-NO" sz="2000" dirty="0" smtClean="0"/>
              <a:t>er effektiv </a:t>
            </a:r>
            <a:r>
              <a:rPr lang="nb-NO" sz="2000" dirty="0"/>
              <a:t>og hensiktsmessig </a:t>
            </a:r>
            <a:r>
              <a:rPr lang="nb-NO" sz="2000" dirty="0" smtClean="0"/>
              <a:t>her </a:t>
            </a:r>
            <a:r>
              <a:rPr lang="nb-NO" sz="2000" dirty="0"/>
              <a:t>og nå</a:t>
            </a:r>
            <a:r>
              <a:rPr lang="nb-NO" sz="2000" dirty="0" smtClean="0"/>
              <a:t>, opp mot eventuelle uheldig effekter på </a:t>
            </a:r>
            <a:r>
              <a:rPr lang="nb-NO" sz="2000" dirty="0"/>
              <a:t>lengre sikt. Omvendt </a:t>
            </a:r>
            <a:r>
              <a:rPr lang="nb-NO" sz="2000" dirty="0" smtClean="0"/>
              <a:t>det som </a:t>
            </a:r>
            <a:r>
              <a:rPr lang="nb-NO" sz="2000" dirty="0"/>
              <a:t>fortone seg som en svært </a:t>
            </a:r>
            <a:r>
              <a:rPr lang="nb-NO" sz="2000" dirty="0" smtClean="0"/>
              <a:t>dårlig </a:t>
            </a:r>
            <a:r>
              <a:rPr lang="nb-NO" sz="2000" dirty="0"/>
              <a:t>løsning her og </a:t>
            </a:r>
            <a:r>
              <a:rPr lang="nb-NO" sz="2000" dirty="0" smtClean="0"/>
              <a:t>nå kan være ønskelig </a:t>
            </a:r>
            <a:r>
              <a:rPr lang="nb-NO" sz="2000" dirty="0"/>
              <a:t>på lengre sikt, </a:t>
            </a:r>
            <a:endParaRPr lang="nb-NO" sz="2000" dirty="0" smtClean="0"/>
          </a:p>
          <a:p>
            <a:pPr marL="514350" indent="-514350">
              <a:buFont typeface="Wingdings" charset="2"/>
              <a:buAutoNum type="circleNumDbPlain" startAt="5"/>
            </a:pPr>
            <a:r>
              <a:rPr lang="nb-NO" sz="2000" dirty="0" smtClean="0"/>
              <a:t>Risikofaktorer </a:t>
            </a:r>
            <a:r>
              <a:rPr lang="nb-NO" sz="2000" dirty="0"/>
              <a:t>og usikkerhet, </a:t>
            </a:r>
            <a:endParaRPr lang="nb-NO" sz="2000" dirty="0" smtClean="0"/>
          </a:p>
          <a:p>
            <a:pPr lvl="1"/>
            <a:r>
              <a:rPr lang="nb-NO" sz="2000" dirty="0" smtClean="0"/>
              <a:t>Lite ønskelig å velge løsninger der risikoen er </a:t>
            </a:r>
            <a:r>
              <a:rPr lang="nb-NO" sz="2000" dirty="0"/>
              <a:t>veldig høy, og nytteverdien av tiltaket veldig lav. </a:t>
            </a:r>
            <a:endParaRPr lang="nb-NO" sz="2000" dirty="0" smtClean="0"/>
          </a:p>
          <a:p>
            <a:pPr lvl="1"/>
            <a:r>
              <a:rPr lang="nb-NO" sz="2000" dirty="0" smtClean="0"/>
              <a:t>Utfordringen </a:t>
            </a:r>
            <a:r>
              <a:rPr lang="nb-NO" sz="2000" dirty="0"/>
              <a:t>er å finne måter å foreta gode risikovurderinger på. En ting er hva som generelt er risikofaktorer som er knyttet til et tiltak, noe annet er å vite hvordan dette vil være i forhold til den konkrete situasjonen tiltaket tenkes brukt i og i forhold til den personen tiltaket er tenkt iverksatt overfor.</a:t>
            </a:r>
          </a:p>
          <a:p>
            <a:pPr marL="514350" indent="-514350">
              <a:buFont typeface="+mj-ea"/>
              <a:buAutoNum type="circleNumDbPlain" startAt="4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140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" y="274638"/>
            <a:ext cx="6962588" cy="831009"/>
          </a:xfrm>
        </p:spPr>
        <p:txBody>
          <a:bodyPr>
            <a:normAutofit fontScale="90000"/>
          </a:bodyPr>
          <a:lstStyle/>
          <a:p>
            <a:r>
              <a:rPr lang="nb-NO" dirty="0"/>
              <a:t>Systematisk </a:t>
            </a:r>
            <a:r>
              <a:rPr lang="nb-NO" dirty="0" smtClean="0"/>
              <a:t>skjønnsanvendelse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2964" y="1181847"/>
            <a:ext cx="6878918" cy="5168153"/>
          </a:xfrm>
        </p:spPr>
        <p:txBody>
          <a:bodyPr>
            <a:noAutofit/>
          </a:bodyPr>
          <a:lstStyle/>
          <a:p>
            <a:pPr marL="514350" lvl="0" indent="-514350">
              <a:buFont typeface="Wingdings" charset="2"/>
              <a:buAutoNum type="circleNumDbPlain" startAt="6"/>
            </a:pPr>
            <a:r>
              <a:rPr lang="nb-NO" sz="2000" dirty="0" smtClean="0"/>
              <a:t>Personlig </a:t>
            </a:r>
            <a:r>
              <a:rPr lang="nb-NO" sz="2000" dirty="0"/>
              <a:t>integritet og rettssikkerhet </a:t>
            </a:r>
            <a:endParaRPr lang="nb-NO" sz="2000" dirty="0" smtClean="0"/>
          </a:p>
          <a:p>
            <a:pPr lvl="1"/>
            <a:r>
              <a:rPr lang="nb-NO" sz="2000" dirty="0" smtClean="0"/>
              <a:t>Enhver beslutning og ethvert </a:t>
            </a:r>
            <a:r>
              <a:rPr lang="nb-NO" sz="2000" dirty="0"/>
              <a:t>tiltak bygger på grunnleggende verdier og ivaretar hensyn til personlig integritet og rettssikkerhet</a:t>
            </a:r>
            <a:r>
              <a:rPr lang="nb-NO" sz="2000" dirty="0" smtClean="0"/>
              <a:t>.</a:t>
            </a:r>
          </a:p>
          <a:p>
            <a:pPr lvl="1"/>
            <a:r>
              <a:rPr lang="nb-NO" sz="2000" dirty="0" smtClean="0"/>
              <a:t> </a:t>
            </a:r>
            <a:r>
              <a:rPr lang="nb-NO" sz="2000" dirty="0"/>
              <a:t>En måte å sikre dette på er å etablere rutiner for nedtegning (</a:t>
            </a:r>
            <a:r>
              <a:rPr lang="nb-NO" sz="2000" dirty="0" err="1"/>
              <a:t>notoritet</a:t>
            </a:r>
            <a:r>
              <a:rPr lang="nb-NO" sz="2000" dirty="0"/>
              <a:t> eller etterprøvbarhet) og rapportering som gjør det mulig å etterprøve de tiltakene som er iverksatt</a:t>
            </a:r>
            <a:r>
              <a:rPr lang="nb-NO" sz="2000" dirty="0" smtClean="0"/>
              <a:t>.</a:t>
            </a:r>
          </a:p>
          <a:p>
            <a:pPr lvl="1"/>
            <a:r>
              <a:rPr lang="nb-NO" sz="2000" dirty="0" smtClean="0"/>
              <a:t> </a:t>
            </a:r>
            <a:r>
              <a:rPr lang="nb-NO" sz="2000" dirty="0"/>
              <a:t>Særlig viktig er dette når den som tiltaket iverksettes overfor selv ikke har ressurser eller mulighet til å samle inn eller oppbevare denne typen informasjon selv.</a:t>
            </a:r>
          </a:p>
          <a:p>
            <a:pPr marL="514350" indent="-514350">
              <a:buFont typeface="+mj-ea"/>
              <a:buAutoNum type="circleNumDbPlain" startAt="6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00223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" y="274638"/>
            <a:ext cx="6962588" cy="831009"/>
          </a:xfrm>
        </p:spPr>
        <p:txBody>
          <a:bodyPr>
            <a:normAutofit fontScale="90000"/>
          </a:bodyPr>
          <a:lstStyle/>
          <a:p>
            <a:r>
              <a:rPr lang="nb-NO" dirty="0"/>
              <a:t>Systematisk </a:t>
            </a:r>
            <a:r>
              <a:rPr lang="nb-NO" dirty="0" smtClean="0"/>
              <a:t>skjønnsanvendelse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2964" y="1181847"/>
            <a:ext cx="6878918" cy="516815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ea"/>
              <a:buAutoNum type="circleNumDbPlain" startAt="7"/>
            </a:pPr>
            <a:r>
              <a:rPr lang="nb-NO" dirty="0" smtClean="0"/>
              <a:t>Kjenne seg selv i relasjoner </a:t>
            </a:r>
            <a:r>
              <a:rPr lang="nb-NO" dirty="0"/>
              <a:t>til </a:t>
            </a:r>
            <a:r>
              <a:rPr lang="nb-NO" dirty="0" smtClean="0"/>
              <a:t>andre</a:t>
            </a:r>
          </a:p>
          <a:p>
            <a:pPr marL="914400" lvl="1" indent="-514350"/>
            <a:r>
              <a:rPr lang="nb-NO" dirty="0" smtClean="0"/>
              <a:t>for </a:t>
            </a:r>
            <a:r>
              <a:rPr lang="nb-NO" dirty="0"/>
              <a:t>å utøve faglig skjønn </a:t>
            </a:r>
            <a:r>
              <a:rPr lang="nb-NO" dirty="0" smtClean="0"/>
              <a:t>i visse praksiser, kreves </a:t>
            </a:r>
            <a:r>
              <a:rPr lang="nb-NO" dirty="0"/>
              <a:t>det evne til å relatere seg til andre. </a:t>
            </a:r>
            <a:endParaRPr lang="nb-NO" dirty="0" smtClean="0"/>
          </a:p>
          <a:p>
            <a:pPr marL="914400" lvl="1" indent="-514350"/>
            <a:r>
              <a:rPr lang="nb-NO" dirty="0" smtClean="0"/>
              <a:t>Det </a:t>
            </a:r>
            <a:r>
              <a:rPr lang="nb-NO" dirty="0"/>
              <a:t>innebærer å kjenne seg selv, være emosjonelt stabil, være moden, tåle tvetydighet og å holde styr på egne emosjoner.</a:t>
            </a:r>
          </a:p>
          <a:p>
            <a:pPr marL="514350" lvl="0" indent="-514350">
              <a:buFont typeface="+mj-ea"/>
              <a:buAutoNum type="circleNumDbPlain" startAt="7"/>
            </a:pPr>
            <a:r>
              <a:rPr lang="nb-NO" dirty="0"/>
              <a:t>E</a:t>
            </a:r>
            <a:r>
              <a:rPr lang="nb-NO" dirty="0" smtClean="0"/>
              <a:t>n </a:t>
            </a:r>
            <a:r>
              <a:rPr lang="nb-NO" dirty="0"/>
              <a:t>samlet kritisk vurdering </a:t>
            </a:r>
            <a:endParaRPr lang="nb-NO" dirty="0" smtClean="0"/>
          </a:p>
          <a:p>
            <a:pPr lvl="1"/>
            <a:r>
              <a:rPr lang="nb-NO" dirty="0" smtClean="0"/>
              <a:t>faren </a:t>
            </a:r>
            <a:r>
              <a:rPr lang="nb-NO" dirty="0"/>
              <a:t>ved å dele opp eller fragmentere, </a:t>
            </a:r>
            <a:r>
              <a:rPr lang="nb-NO" dirty="0" smtClean="0"/>
              <a:t>er en svekkelse </a:t>
            </a:r>
            <a:r>
              <a:rPr lang="nb-NO" dirty="0"/>
              <a:t>av </a:t>
            </a:r>
            <a:r>
              <a:rPr lang="nb-NO" dirty="0" smtClean="0"/>
              <a:t>forståelsen av helheten</a:t>
            </a:r>
            <a:r>
              <a:rPr lang="nb-NO" dirty="0"/>
              <a:t>. </a:t>
            </a:r>
            <a:endParaRPr lang="nb-NO" dirty="0" smtClean="0"/>
          </a:p>
          <a:p>
            <a:pPr lvl="1"/>
            <a:r>
              <a:rPr lang="nb-NO" dirty="0" smtClean="0"/>
              <a:t>foretar </a:t>
            </a:r>
            <a:r>
              <a:rPr lang="nb-NO" dirty="0"/>
              <a:t>en kritisk vurdering av hvordan tiltaket passer inn eller påvirker helheten i det tilbudet personen mottar og hvordan den situasjonen tiltaket iverksettes i, påvirker personen samlet sett (Ellingsen &amp; Johansen, 1999, s. 46–47).</a:t>
            </a:r>
          </a:p>
          <a:p>
            <a:pPr marL="514350" indent="-514350">
              <a:buFont typeface="+mj-ea"/>
              <a:buAutoNum type="circleNumDbPlain" startAt="7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258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81056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Perspektiv på selvbestemmelse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76812" y="2166471"/>
            <a:ext cx="3660588" cy="216647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Juridisk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Retorisk</a:t>
            </a:r>
          </a:p>
          <a:p>
            <a:pPr marL="857250" lvl="1" indent="-457200">
              <a:buFont typeface="+mj-ea"/>
              <a:buAutoNum type="circleNumDbPlain"/>
            </a:pPr>
            <a:r>
              <a:rPr lang="nb-NO" sz="2000" dirty="0" smtClean="0"/>
              <a:t>Definisjon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Individ (opplæring m.m.)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/>
              <a:t>System (medborgerskap)</a:t>
            </a:r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12037" y="2756872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1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532" y="65464"/>
            <a:ext cx="719142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1. Selvbestemmelse- Juridisk sett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532" y="1208464"/>
            <a:ext cx="7340830" cy="4917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Grunnloven - Eksempelvis </a:t>
            </a:r>
            <a:r>
              <a:rPr lang="nb-NO" sz="2800" b="1" dirty="0" smtClean="0"/>
              <a:t>§ 102 – </a:t>
            </a:r>
          </a:p>
          <a:p>
            <a:r>
              <a:rPr lang="nb-NO" sz="1600" dirty="0" smtClean="0"/>
              <a:t>Enhver har rett til </a:t>
            </a:r>
            <a:r>
              <a:rPr lang="nb-NO" sz="1600" b="1" dirty="0" smtClean="0"/>
              <a:t>respekt for sitt privatliv </a:t>
            </a:r>
            <a:r>
              <a:rPr lang="nb-NO" sz="1600" dirty="0" smtClean="0"/>
              <a:t>og familieliv, sitt hjem og sin kommunikasjon. Husransakelse må ikke finne sted, unntatt i kriminelle tilfeller. Statens myndigheter skal sikre et vern om den personlige integritet. </a:t>
            </a:r>
          </a:p>
          <a:p>
            <a:pPr marL="0" indent="0">
              <a:buNone/>
            </a:pPr>
            <a:r>
              <a:rPr lang="nb-NO" sz="2800" dirty="0" smtClean="0"/>
              <a:t>CRPD - Eksempelvis Artikkel 3 Generelle prinsipper </a:t>
            </a:r>
          </a:p>
          <a:p>
            <a:r>
              <a:rPr lang="nb-NO" sz="1600" dirty="0" smtClean="0"/>
              <a:t>a)  respekt for menneskers iboende verdighet</a:t>
            </a:r>
            <a:r>
              <a:rPr lang="nb-NO" sz="1600" b="1" dirty="0" smtClean="0"/>
              <a:t>, individuelle selvstendighet med rett til å treffe egne valg, og uavhengighet</a:t>
            </a:r>
            <a:r>
              <a:rPr lang="nb-NO" sz="1600" dirty="0" smtClean="0"/>
              <a:t>, ……………</a:t>
            </a:r>
            <a:endParaRPr lang="nb-NO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I 1969 uttalte </a:t>
            </a:r>
            <a:r>
              <a:rPr lang="nb-NO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Nirje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: ”</a:t>
            </a:r>
            <a:r>
              <a:rPr lang="nb-NO" sz="2400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m retten til selv-bestemmelse 	ikke respekteres, så finnes den ikke”.</a:t>
            </a:r>
          </a:p>
          <a:p>
            <a:pPr marL="0" indent="0">
              <a:buNone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I 1972 skrev han artikkelen  ”Retten til 	selvbestemmelse” – basert på 	menneskerettighetene.</a:t>
            </a:r>
          </a:p>
          <a:p>
            <a:pPr marL="0" indent="0">
              <a:buNone/>
            </a:pPr>
            <a:endParaRPr lang="nb-NO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12037" y="2756872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© Karl Elling Ellingsen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20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81056" cy="860891"/>
          </a:xfrm>
        </p:spPr>
        <p:txBody>
          <a:bodyPr>
            <a:normAutofit/>
          </a:bodyPr>
          <a:lstStyle/>
          <a:p>
            <a:r>
              <a:rPr lang="nb-NO" dirty="0" smtClean="0"/>
              <a:t>Rettssikkerhet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942" y="1135530"/>
            <a:ext cx="7007412" cy="499063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nb-NO" sz="2400" dirty="0" smtClean="0"/>
              <a:t>Rettssikkerhet er en av grunnpilarene i rettsstaten. </a:t>
            </a:r>
          </a:p>
          <a:p>
            <a:pPr>
              <a:buFont typeface="Wingdings" charset="2"/>
              <a:buChar char="Ø"/>
            </a:pPr>
            <a:r>
              <a:rPr lang="nb-NO" sz="2400" dirty="0" smtClean="0"/>
              <a:t>Rettssikkerheten ivaretar i) legalitetsprinsippet og ii)  at borgere </a:t>
            </a:r>
            <a:r>
              <a:rPr lang="nb-NO" sz="2400" dirty="0" err="1" smtClean="0"/>
              <a:t>får</a:t>
            </a:r>
            <a:r>
              <a:rPr lang="nb-NO" sz="2400" dirty="0" smtClean="0"/>
              <a:t> de ytelser og tjenester som loven gir.</a:t>
            </a:r>
          </a:p>
          <a:p>
            <a:pPr>
              <a:buFont typeface="Wingdings" charset="2"/>
              <a:buChar char="Ø"/>
            </a:pPr>
            <a:r>
              <a:rPr lang="nb-NO" sz="2400" dirty="0"/>
              <a:t>R</a:t>
            </a:r>
            <a:r>
              <a:rPr lang="nb-NO" sz="2400" dirty="0" smtClean="0"/>
              <a:t>ettssikkerhet er det mest systematisk skjevfordelte godet i det norske samfunn (</a:t>
            </a:r>
            <a:r>
              <a:rPr lang="nb-NO" sz="2400" dirty="0" err="1" smtClean="0"/>
              <a:t>Prof.dr.jurist</a:t>
            </a:r>
            <a:r>
              <a:rPr lang="nb-NO" sz="2400" dirty="0" smtClean="0"/>
              <a:t> Jan Fridthjof Bernt, UiB) </a:t>
            </a:r>
          </a:p>
          <a:p>
            <a:pPr>
              <a:buFont typeface="Wingdings" charset="2"/>
              <a:buChar char="Ø"/>
            </a:pPr>
            <a:r>
              <a:rPr lang="nb-NO" sz="2400" dirty="0" smtClean="0"/>
              <a:t>Ni av ti stortingspolitikere svarer TV2 at de mener rettssikkerheten ikke er god nok </a:t>
            </a:r>
            <a:r>
              <a:rPr lang="nb-NO" sz="2400" dirty="0" err="1" smtClean="0"/>
              <a:t>når</a:t>
            </a:r>
            <a:r>
              <a:rPr lang="nb-NO" sz="2400" dirty="0" smtClean="0"/>
              <a:t> personer ikke </a:t>
            </a:r>
            <a:r>
              <a:rPr lang="nb-NO" sz="2400" dirty="0" err="1" smtClean="0"/>
              <a:t>får</a:t>
            </a:r>
            <a:r>
              <a:rPr lang="nb-NO" sz="2400" dirty="0" smtClean="0"/>
              <a:t> innfridd lovfestede rettigheter (2010). </a:t>
            </a:r>
          </a:p>
          <a:p>
            <a:pPr>
              <a:buFont typeface="Wingdings" charset="2"/>
              <a:buChar char="Ø"/>
            </a:pPr>
            <a:r>
              <a:rPr lang="nb-NO" sz="2400" dirty="0" smtClean="0"/>
              <a:t>«Vi skal ikke ha et samfunn der folk </a:t>
            </a:r>
            <a:r>
              <a:rPr lang="nb-NO" sz="2400" dirty="0" err="1" smtClean="0"/>
              <a:t>ma</a:t>
            </a:r>
            <a:r>
              <a:rPr lang="nb-NO" sz="2400" dirty="0" smtClean="0"/>
              <a:t>̊ ty til advokat for å få ivaretatt sine rettigheter sier Anette </a:t>
            </a:r>
            <a:r>
              <a:rPr lang="nb-NO" sz="2400" dirty="0" err="1" smtClean="0"/>
              <a:t>Trettebergsstuen</a:t>
            </a:r>
            <a:r>
              <a:rPr lang="nb-NO" sz="2400" dirty="0" smtClean="0"/>
              <a:t> (Ap).</a:t>
            </a:r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12037" y="2756872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0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8800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Rettsgodet selvbestemmelse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3882" y="1335585"/>
            <a:ext cx="6754374" cy="5020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26978" y="2771813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83882" y="1539147"/>
            <a:ext cx="7082118" cy="441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Rettsreglene er </a:t>
            </a:r>
            <a:r>
              <a:rPr lang="ja-JP" alt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nb-NO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berarar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 av </a:t>
            </a:r>
            <a:r>
              <a:rPr lang="nb-NO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verdiar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, og er i mange tilfelle </a:t>
            </a:r>
            <a:r>
              <a:rPr lang="nb-NO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dei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 mest autoritative uttrykk vi har for kva som er etisk akseptabelt</a:t>
            </a:r>
            <a:r>
              <a:rPr lang="ja-JP" alt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(Østenstad 2000, s. 32).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nb-NO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Krenkelse av eller brudd på rettsreglene svekke rettssikkerheten og truer de rettsgoder som sikrer </a:t>
            </a:r>
          </a:p>
          <a:p>
            <a:pPr>
              <a:lnSpc>
                <a:spcPct val="90000"/>
              </a:lnSpc>
            </a:pP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            	Retten til å bestemme selv,</a:t>
            </a:r>
          </a:p>
          <a:p>
            <a:pPr>
              <a:lnSpc>
                <a:spcPct val="90000"/>
              </a:lnSpc>
            </a:pP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		som i neste omgang sikrer rettsgodene   </a:t>
            </a:r>
          </a:p>
          <a:p>
            <a:pPr marL="1771650" lvl="3" indent="-514350">
              <a:lnSpc>
                <a:spcPct val="90000"/>
              </a:lnSpc>
              <a:buFont typeface="+mj-lt"/>
              <a:buAutoNum type="romanLcPeriod"/>
            </a:pPr>
            <a:r>
              <a:rPr lang="nb-NO" sz="2000" dirty="0" smtClean="0">
                <a:latin typeface="Arial" charset="0"/>
                <a:ea typeface="ＭＳ Ｐゴシック" charset="0"/>
              </a:rPr>
              <a:t>selvutvikling og </a:t>
            </a:r>
          </a:p>
          <a:p>
            <a:pPr marL="1771650" lvl="3" indent="-514350">
              <a:lnSpc>
                <a:spcPct val="90000"/>
              </a:lnSpc>
              <a:buFont typeface="+mj-lt"/>
              <a:buAutoNum type="romanLcPeriod"/>
            </a:pPr>
            <a:r>
              <a:rPr lang="nb-NO" sz="2000" dirty="0" smtClean="0">
                <a:latin typeface="Arial" charset="0"/>
                <a:ea typeface="ＭＳ Ｐゴシック" charset="0"/>
              </a:rPr>
              <a:t>egenidentitet.</a:t>
            </a:r>
          </a:p>
          <a:p>
            <a:pPr>
              <a:lnSpc>
                <a:spcPct val="90000"/>
              </a:lnSpc>
            </a:pPr>
            <a:endParaRPr lang="nb-NO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Noen er mer sårbare for slike krenkelser.  </a:t>
            </a:r>
          </a:p>
          <a:p>
            <a:pPr lvl="1">
              <a:lnSpc>
                <a:spcPct val="90000"/>
              </a:lnSpc>
            </a:pPr>
            <a:r>
              <a:rPr lang="nb-NO" sz="2000" dirty="0" smtClean="0">
                <a:latin typeface="Arial" charset="0"/>
                <a:ea typeface="ＭＳ Ｐゴシック" charset="0"/>
              </a:rPr>
              <a:t>Dette alene gjør at det kan være grunn til å rette oppmerksomheten mot lovene og legale handlinger. </a:t>
            </a:r>
            <a:endParaRPr lang="nb-NO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35" y="274638"/>
            <a:ext cx="7171765" cy="1143000"/>
          </a:xfrm>
        </p:spPr>
        <p:txBody>
          <a:bodyPr>
            <a:normAutofit/>
          </a:bodyPr>
          <a:lstStyle/>
          <a:p>
            <a:r>
              <a:rPr lang="nb-NO" sz="4000" dirty="0" smtClean="0"/>
              <a:t>2. Selvbestemmelse - retorisk sett</a:t>
            </a:r>
            <a:br>
              <a:rPr lang="nb-NO" sz="4000" dirty="0" smtClean="0"/>
            </a:br>
            <a:r>
              <a:rPr lang="nb-NO" sz="2200" dirty="0" smtClean="0"/>
              <a:t>retorikk = talekunst (ofte om overtalelse)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7763" name="Selvbestemmelse10_WMV V9.wmv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9" y="1916114"/>
            <a:ext cx="4127780" cy="3095542"/>
          </a:xfrm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808038" y="258445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800">
                <a:hlinkClick r:id="rId6"/>
              </a:rPr>
              <a:t>Spill film </a:t>
            </a:r>
            <a:endParaRPr lang="en-US" sz="1800"/>
          </a:p>
        </p:txBody>
      </p:sp>
      <p:sp>
        <p:nvSpPr>
          <p:cNvPr id="2" name="Rektangel 1"/>
          <p:cNvSpPr/>
          <p:nvPr/>
        </p:nvSpPr>
        <p:spPr>
          <a:xfrm>
            <a:off x="2565869" y="5275688"/>
            <a:ext cx="429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Chester Finn - Be that change</a:t>
            </a:r>
            <a:endParaRPr lang="nb-NO" sz="2400" dirty="0"/>
          </a:p>
        </p:txBody>
      </p:sp>
      <p:pic>
        <p:nvPicPr>
          <p:cNvPr id="6" name="Plassholder for innhold 3" descr="IMG_1179-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56860" y="2771813"/>
            <a:ext cx="6725470" cy="14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7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6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tel 1"/>
          <p:cNvSpPr>
            <a:spLocks noGrp="1"/>
          </p:cNvSpPr>
          <p:nvPr>
            <p:ph type="title"/>
          </p:nvPr>
        </p:nvSpPr>
        <p:spPr>
          <a:xfrm>
            <a:off x="134483" y="274638"/>
            <a:ext cx="6828117" cy="1143000"/>
          </a:xfrm>
        </p:spPr>
        <p:txBody>
          <a:bodyPr>
            <a:norm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Definisjon</a:t>
            </a: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6" name="Plassholder for innhold 2"/>
          <p:cNvSpPr>
            <a:spLocks noGrp="1"/>
          </p:cNvSpPr>
          <p:nvPr>
            <p:ph idx="1"/>
          </p:nvPr>
        </p:nvSpPr>
        <p:spPr>
          <a:xfrm>
            <a:off x="283882" y="1748118"/>
            <a:ext cx="7071894" cy="48622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b-NO" sz="2800" dirty="0" smtClean="0">
                <a:latin typeface="Arial" charset="0"/>
                <a:ea typeface="ＭＳ Ｐゴシック" charset="0"/>
                <a:cs typeface="ＭＳ Ｐゴシック" charset="0"/>
              </a:rPr>
              <a:t>Selvbestemmelse er </a:t>
            </a:r>
            <a:r>
              <a:rPr lang="nb-NO" sz="2800" b="1" dirty="0" smtClean="0">
                <a:latin typeface="Arial" charset="0"/>
                <a:ea typeface="ＭＳ Ｐゴシック" charset="0"/>
              </a:rPr>
              <a:t>å ha kontroll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 </a:t>
            </a:r>
            <a:r>
              <a:rPr lang="nb-NO" sz="2800" b="1" dirty="0" smtClean="0">
                <a:latin typeface="Arial" charset="0"/>
                <a:ea typeface="ＭＳ Ｐゴシック" charset="0"/>
              </a:rPr>
              <a:t>over valg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 og beslutninger som har betydning i livet. Ikke en absolutt kontroll, men </a:t>
            </a:r>
            <a:r>
              <a:rPr lang="nb-NO" sz="2800" b="1" dirty="0" smtClean="0">
                <a:latin typeface="Arial" charset="0"/>
                <a:ea typeface="ＭＳ Ｐゴシック" charset="0"/>
              </a:rPr>
              <a:t>muligheten til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 å være den som </a:t>
            </a:r>
            <a:r>
              <a:rPr lang="ja-JP" altLang="nb-NO" sz="2800" dirty="0" smtClean="0">
                <a:latin typeface="Arial" charset="0"/>
                <a:ea typeface="ＭＳ Ｐゴシック" charset="0"/>
              </a:rPr>
              <a:t>”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forårsaker</a:t>
            </a:r>
            <a:r>
              <a:rPr lang="ja-JP" altLang="nb-NO" sz="2800" dirty="0" smtClean="0">
                <a:latin typeface="Arial" charset="0"/>
                <a:ea typeface="ＭＳ Ｐゴシック" charset="0"/>
              </a:rPr>
              <a:t>”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 valg og beslutninger. </a:t>
            </a:r>
          </a:p>
          <a:p>
            <a:pPr marL="914400" lvl="2" indent="0" algn="r">
              <a:lnSpc>
                <a:spcPct val="80000"/>
              </a:lnSpc>
              <a:buNone/>
            </a:pPr>
            <a:r>
              <a:rPr lang="nb-NO" sz="2800" dirty="0" smtClean="0">
                <a:latin typeface="Arial" charset="0"/>
                <a:ea typeface="ＭＳ Ｐゴシック" charset="0"/>
              </a:rPr>
              <a:t>	</a:t>
            </a:r>
            <a:r>
              <a:rPr lang="nb-NO" sz="1500" dirty="0" smtClean="0">
                <a:latin typeface="Arial" charset="0"/>
                <a:ea typeface="ＭＳ Ｐゴシック" charset="0"/>
              </a:rPr>
              <a:t>(</a:t>
            </a:r>
            <a:r>
              <a:rPr lang="nb-NO" sz="1500" dirty="0" err="1" smtClean="0">
                <a:latin typeface="Arial" charset="0"/>
                <a:ea typeface="ＭＳ Ｐゴシック" charset="0"/>
              </a:rPr>
              <a:t>Deci</a:t>
            </a:r>
            <a:r>
              <a:rPr lang="nb-NO" sz="1500" dirty="0" smtClean="0">
                <a:latin typeface="Arial" charset="0"/>
                <a:ea typeface="ＭＳ Ｐゴシック" charset="0"/>
              </a:rPr>
              <a:t> 1980; </a:t>
            </a:r>
            <a:r>
              <a:rPr lang="nb-NO" sz="1500" dirty="0" err="1" smtClean="0">
                <a:latin typeface="Arial" charset="0"/>
                <a:ea typeface="ＭＳ Ｐゴシック" charset="0"/>
              </a:rPr>
              <a:t>Deci</a:t>
            </a:r>
            <a:r>
              <a:rPr lang="nb-NO" sz="1500" dirty="0" smtClean="0">
                <a:latin typeface="Arial" charset="0"/>
                <a:ea typeface="ＭＳ Ｐゴシック" charset="0"/>
              </a:rPr>
              <a:t> &amp; Ryan 1985; </a:t>
            </a:r>
            <a:r>
              <a:rPr lang="nb-NO" sz="1500" dirty="0" err="1" smtClean="0">
                <a:latin typeface="Arial" charset="0"/>
                <a:ea typeface="ＭＳ Ｐゴシック" charset="0"/>
              </a:rPr>
              <a:t>Wehmeyer</a:t>
            </a:r>
            <a:r>
              <a:rPr lang="nb-NO" sz="1500" dirty="0" smtClean="0">
                <a:latin typeface="Arial" charset="0"/>
                <a:ea typeface="ＭＳ Ｐゴシック" charset="0"/>
              </a:rPr>
              <a:t> &amp; </a:t>
            </a:r>
            <a:r>
              <a:rPr lang="nb-NO" sz="1500" dirty="0" err="1" smtClean="0">
                <a:latin typeface="Arial" charset="0"/>
                <a:ea typeface="ＭＳ Ｐゴシック" charset="0"/>
              </a:rPr>
              <a:t>Berkobien</a:t>
            </a:r>
            <a:r>
              <a:rPr lang="nb-NO" sz="1500" dirty="0" smtClean="0">
                <a:latin typeface="Arial" charset="0"/>
                <a:ea typeface="ＭＳ Ｐゴシック" charset="0"/>
              </a:rPr>
              <a:t> 1991 her etter </a:t>
            </a:r>
            <a:r>
              <a:rPr lang="nb-NO" sz="1500" dirty="0" err="1" smtClean="0">
                <a:latin typeface="Arial" charset="0"/>
                <a:ea typeface="ＭＳ Ｐゴシック" charset="0"/>
              </a:rPr>
              <a:t>Whemeyer</a:t>
            </a:r>
            <a:r>
              <a:rPr lang="nb-NO" sz="1500" dirty="0" smtClean="0">
                <a:latin typeface="Arial" charset="0"/>
                <a:ea typeface="ＭＳ Ｐゴシック" charset="0"/>
              </a:rPr>
              <a:t> and </a:t>
            </a:r>
            <a:r>
              <a:rPr lang="nb-NO" sz="1500" dirty="0" err="1" smtClean="0">
                <a:latin typeface="Arial" charset="0"/>
                <a:ea typeface="ＭＳ Ｐゴシック" charset="0"/>
              </a:rPr>
              <a:t>Metzler</a:t>
            </a:r>
            <a:r>
              <a:rPr lang="nb-NO" sz="1500" dirty="0" smtClean="0">
                <a:latin typeface="Arial" charset="0"/>
                <a:ea typeface="ＭＳ Ｐゴシック" charset="0"/>
              </a:rPr>
              <a:t> 1995, s. 111 – vår oversettelse)</a:t>
            </a:r>
            <a:endParaRPr lang="nb-NO" sz="15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2800" dirty="0" smtClean="0">
                <a:latin typeface="Arial" charset="0"/>
                <a:ea typeface="ＭＳ Ｐゴシック" charset="0"/>
                <a:cs typeface="ＭＳ Ｐゴシック" charset="0"/>
              </a:rPr>
              <a:t>Selvbestemmelse innebærer</a:t>
            </a:r>
            <a:r>
              <a:rPr lang="nb-NO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2800" b="1" dirty="0" smtClean="0">
                <a:latin typeface="Arial" charset="0"/>
                <a:ea typeface="ＭＳ Ｐゴシック" charset="0"/>
              </a:rPr>
              <a:t>holdninger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 og </a:t>
            </a:r>
            <a:r>
              <a:rPr lang="nb-NO" sz="2800" b="1" dirty="0" smtClean="0">
                <a:latin typeface="Arial" charset="0"/>
                <a:ea typeface="ＭＳ Ｐゴシック" charset="0"/>
              </a:rPr>
              <a:t>ferdigheter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 som kreves for å handle som den som </a:t>
            </a:r>
            <a:r>
              <a:rPr lang="ja-JP" altLang="nb-NO" sz="2800" dirty="0" smtClean="0">
                <a:latin typeface="Arial" charset="0"/>
                <a:ea typeface="ＭＳ Ｐゴシック" charset="0"/>
              </a:rPr>
              <a:t>”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forårsaker</a:t>
            </a:r>
            <a:r>
              <a:rPr lang="ja-JP" altLang="nb-NO" sz="2800" dirty="0" smtClean="0">
                <a:latin typeface="Arial" charset="0"/>
                <a:ea typeface="ＭＳ Ｐゴシック" charset="0"/>
              </a:rPr>
              <a:t>”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/ treffe valg uten uønsket påvirkning eller innblanding fra andre. </a:t>
            </a:r>
          </a:p>
          <a:p>
            <a:pPr marL="914400" lvl="2" indent="0" algn="r">
              <a:lnSpc>
                <a:spcPct val="80000"/>
              </a:lnSpc>
              <a:buNone/>
            </a:pPr>
            <a:r>
              <a:rPr lang="nb-NO" sz="2800" dirty="0" smtClean="0">
                <a:latin typeface="Arial" charset="0"/>
                <a:ea typeface="ＭＳ Ｐゴシック" charset="0"/>
              </a:rPr>
              <a:t>				</a:t>
            </a:r>
            <a:r>
              <a:rPr lang="nb-NO" sz="1400" dirty="0" smtClean="0">
                <a:latin typeface="Arial" charset="0"/>
                <a:ea typeface="ＭＳ Ｐゴシック" charset="0"/>
              </a:rPr>
              <a:t>(</a:t>
            </a:r>
            <a:r>
              <a:rPr lang="nb-NO" sz="1400" dirty="0" err="1" smtClean="0">
                <a:latin typeface="Arial" charset="0"/>
                <a:ea typeface="ＭＳ Ｐゴシック" charset="0"/>
              </a:rPr>
              <a:t>Wehmeyer</a:t>
            </a:r>
            <a:r>
              <a:rPr lang="nb-NO" sz="1400" dirty="0" smtClean="0">
                <a:latin typeface="Arial" charset="0"/>
                <a:ea typeface="ＭＳ Ｐゴシック" charset="0"/>
              </a:rPr>
              <a:t> 1992 her etter </a:t>
            </a:r>
            <a:r>
              <a:rPr lang="nb-NO" sz="1400" dirty="0" err="1" smtClean="0">
                <a:latin typeface="Arial" charset="0"/>
                <a:ea typeface="ＭＳ Ｐゴシック" charset="0"/>
              </a:rPr>
              <a:t>Wehmeyer</a:t>
            </a:r>
            <a:r>
              <a:rPr lang="nb-NO" sz="1400" dirty="0" smtClean="0">
                <a:latin typeface="Arial" charset="0"/>
                <a:ea typeface="ＭＳ Ｐゴシック" charset="0"/>
              </a:rPr>
              <a:t> og </a:t>
            </a:r>
            <a:r>
              <a:rPr lang="nb-NO" sz="1400" dirty="0" err="1" smtClean="0">
                <a:latin typeface="Arial" charset="0"/>
                <a:ea typeface="ＭＳ Ｐゴシック" charset="0"/>
              </a:rPr>
              <a:t>Metzler</a:t>
            </a:r>
            <a:r>
              <a:rPr lang="nb-NO" sz="1400" dirty="0" smtClean="0">
                <a:latin typeface="Arial" charset="0"/>
                <a:ea typeface="ＭＳ Ｐゴシック" charset="0"/>
              </a:rPr>
              <a:t> 1995, s. 111 – vår oversettelse)</a:t>
            </a:r>
            <a:r>
              <a:rPr lang="nb-NO" sz="2800" dirty="0" smtClean="0">
                <a:latin typeface="Arial" charset="0"/>
                <a:ea typeface="ＭＳ Ｐゴシック" charset="0"/>
              </a:rPr>
              <a:t>   </a:t>
            </a:r>
          </a:p>
          <a:p>
            <a:pPr>
              <a:lnSpc>
                <a:spcPct val="80000"/>
              </a:lnSpc>
            </a:pPr>
            <a:endParaRPr lang="nb-NO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0" indent="0">
              <a:buNone/>
            </a:pPr>
            <a:endParaRPr lang="nb-NO" sz="2800" dirty="0" smtClean="0"/>
          </a:p>
          <a:p>
            <a:endParaRPr lang="nb-NO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Karl Elling Ellingsen Ph.D</a:t>
            </a:r>
          </a:p>
        </p:txBody>
      </p:sp>
      <p:pic>
        <p:nvPicPr>
          <p:cNvPr id="6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12037" y="2756872"/>
            <a:ext cx="6725470" cy="14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Forsvarlighetskravet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Jfr</a:t>
            </a:r>
            <a:r>
              <a:rPr lang="nb-NO" dirty="0" smtClean="0"/>
              <a:t> Lov om kommunale helse- og omsorgstjenester §4-1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80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Pladsholder til sidefod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/>
              <a:t>Karl Elling Ellingsen</a:t>
            </a: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Arial" charset="0"/>
                <a:ea typeface="ＭＳ Ｐゴシック" charset="0"/>
                <a:cs typeface="ＭＳ Ｐゴシック" charset="0"/>
              </a:rPr>
              <a:t>Steve Dowsen – Seattle 2000</a:t>
            </a:r>
          </a:p>
        </p:txBody>
      </p:sp>
      <p:pic>
        <p:nvPicPr>
          <p:cNvPr id="149508" name="Selvbestemmelse12_WMV V9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76475"/>
            <a:ext cx="4392613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663575" y="31607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800">
                <a:hlinkClick r:id="rId6"/>
              </a:rPr>
              <a:t>Spill  film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7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9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0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81056" cy="1143000"/>
          </a:xfrm>
        </p:spPr>
        <p:txBody>
          <a:bodyPr/>
          <a:lstStyle/>
          <a:p>
            <a:r>
              <a:rPr lang="nb-NO" dirty="0" smtClean="0"/>
              <a:t>Selvbestemmelse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6581056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nb-NO" sz="2000" dirty="0" smtClean="0">
                <a:latin typeface="Arial" charset="0"/>
                <a:ea typeface="ＭＳ Ｐゴシック" charset="0"/>
                <a:cs typeface="ＭＳ Ｐゴシック" charset="0"/>
              </a:rPr>
              <a:t>Wehmeyer (1999, s.59) intervjuet 400 personer med psykisk utviklingshemming for å undersøke betydningen av sentrale karakteristika i forhold til selvbestemmelse.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nb-NO" sz="2000" dirty="0" smtClean="0">
                <a:latin typeface="Arial" charset="0"/>
                <a:ea typeface="ＭＳ Ｐゴシック" charset="0"/>
              </a:rPr>
              <a:t>funksjonell autonomi</a:t>
            </a:r>
            <a:r>
              <a:rPr lang="nb-NO" sz="2000" dirty="0" smtClean="0">
                <a:latin typeface="Arial" charset="0"/>
                <a:ea typeface="ＭＳ Ｐゴシック" charset="0"/>
                <a:hlinkClick r:id="rId2" action="ppaction://hlinksldjump"/>
              </a:rPr>
              <a:t>[1]</a:t>
            </a:r>
            <a:r>
              <a:rPr lang="nb-NO" sz="2000" dirty="0" smtClean="0">
                <a:latin typeface="Arial" charset="0"/>
                <a:ea typeface="ＭＳ Ｐゴシック" charset="0"/>
              </a:rPr>
              <a:t>; fra avhengighet av andre til egenomsorg og selvstyring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nb-NO" sz="2000" dirty="0" smtClean="0">
                <a:latin typeface="Arial" charset="0"/>
                <a:ea typeface="ＭＳ Ｐゴシック" charset="0"/>
              </a:rPr>
              <a:t>selvregulering</a:t>
            </a:r>
            <a:r>
              <a:rPr lang="nb-NO" sz="2000" dirty="0" smtClean="0">
                <a:latin typeface="Arial" charset="0"/>
                <a:ea typeface="ＭＳ Ｐゴシック" charset="0"/>
                <a:hlinkClick r:id="rId2" action="ppaction://hlinksldjump"/>
              </a:rPr>
              <a:t>[2]</a:t>
            </a:r>
            <a:r>
              <a:rPr lang="nb-NO" sz="2000" dirty="0" smtClean="0">
                <a:latin typeface="Arial" charset="0"/>
                <a:ea typeface="ＭＳ Ｐゴシック" charset="0"/>
              </a:rPr>
              <a:t>; et kompleks responssystem </a:t>
            </a:r>
            <a:r>
              <a:rPr lang="nb-NO" sz="2000" dirty="0" err="1" smtClean="0">
                <a:latin typeface="Arial" charset="0"/>
                <a:ea typeface="ＭＳ Ｐゴシック" charset="0"/>
              </a:rPr>
              <a:t>ift</a:t>
            </a:r>
            <a:r>
              <a:rPr lang="nb-NO" sz="2000" dirty="0" smtClean="0">
                <a:latin typeface="Arial" charset="0"/>
                <a:ea typeface="ＭＳ Ｐゴシック" charset="0"/>
              </a:rPr>
              <a:t> å undersøke omgivelsene og sitt eget responsrepertoar (hvordan man skal handle, å evaluere tjenligheten og å revidere planen om nødvendig)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nb-NO" sz="2000" dirty="0" smtClean="0">
                <a:latin typeface="Arial" charset="0"/>
                <a:ea typeface="ＭＳ Ｐゴシック" charset="0"/>
              </a:rPr>
              <a:t>psykologisk myndiggjøring </a:t>
            </a:r>
            <a:r>
              <a:rPr lang="nb-NO" sz="2000" dirty="0" smtClean="0">
                <a:latin typeface="Arial" charset="0"/>
                <a:ea typeface="ＭＳ Ｐゴシック" charset="0"/>
                <a:hlinkClick r:id="rId2" action="ppaction://hlinksldjump"/>
              </a:rPr>
              <a:t>[3]</a:t>
            </a:r>
            <a:r>
              <a:rPr lang="nb-NO" sz="2000" dirty="0" smtClean="0">
                <a:latin typeface="Arial" charset="0"/>
                <a:ea typeface="ＭＳ Ｐゴシック" charset="0"/>
              </a:rPr>
              <a:t>; oppnådd kontroll/ </a:t>
            </a:r>
            <a:r>
              <a:rPr lang="ja-JP" altLang="nb-NO" sz="2000" dirty="0" smtClean="0">
                <a:latin typeface="Arial" charset="0"/>
                <a:ea typeface="ＭＳ Ｐゴシック" charset="0"/>
              </a:rPr>
              <a:t>”</a:t>
            </a:r>
            <a:r>
              <a:rPr lang="nb-NO" sz="2000" dirty="0" smtClean="0">
                <a:latin typeface="Arial" charset="0"/>
                <a:ea typeface="ＭＳ Ｐゴシック" charset="0"/>
              </a:rPr>
              <a:t>lært forhåpningsfulhet</a:t>
            </a:r>
            <a:r>
              <a:rPr lang="ja-JP" altLang="nb-NO" sz="2000" dirty="0" smtClean="0">
                <a:latin typeface="Arial" charset="0"/>
                <a:ea typeface="ＭＳ Ｐゴシック" charset="0"/>
              </a:rPr>
              <a:t>”</a:t>
            </a:r>
            <a:endParaRPr lang="nb-NO" sz="200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nb-NO" sz="2000" dirty="0" smtClean="0">
                <a:latin typeface="Arial" charset="0"/>
                <a:ea typeface="ＭＳ Ｐゴシック" charset="0"/>
              </a:rPr>
              <a:t>og selvrealisering</a:t>
            </a:r>
            <a:r>
              <a:rPr lang="nb-NO" sz="2000" dirty="0" smtClean="0">
                <a:latin typeface="Arial" charset="0"/>
                <a:ea typeface="ＭＳ Ｐゴシック" charset="0"/>
                <a:hlinkClick r:id="rId2" action="ppaction://hlinksldjump"/>
              </a:rPr>
              <a:t>[4]</a:t>
            </a:r>
            <a:r>
              <a:rPr lang="nb-NO" sz="2000" dirty="0" smtClean="0">
                <a:latin typeface="Arial" charset="0"/>
                <a:ea typeface="ＭＳ Ｐゴシック" charset="0"/>
              </a:rPr>
              <a:t>; kjenner sine styrker og svakheter bygd på respons fra signifikante andre/ positiv forsterking</a:t>
            </a:r>
          </a:p>
          <a:p>
            <a:endParaRPr lang="nb-NO" dirty="0"/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707450" y="2771813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81056" cy="1143000"/>
          </a:xfrm>
        </p:spPr>
        <p:txBody>
          <a:bodyPr/>
          <a:lstStyle/>
          <a:p>
            <a:r>
              <a:rPr lang="nb-NO" dirty="0" smtClean="0"/>
              <a:t>Selvbestemmelse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6581056" cy="4525963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 smtClean="0">
                <a:latin typeface="Arial" charset="0"/>
                <a:ea typeface="ＭＳ Ｐゴシック" charset="0"/>
                <a:cs typeface="ＭＳ Ｐゴシック" charset="0"/>
              </a:rPr>
              <a:t>Det viste seg at særlig </a:t>
            </a:r>
          </a:p>
          <a:p>
            <a:pPr lvl="1"/>
            <a:r>
              <a:rPr lang="nb-NO" sz="2400" dirty="0" smtClean="0">
                <a:latin typeface="Arial" charset="0"/>
                <a:ea typeface="ＭＳ Ｐゴシック" charset="0"/>
              </a:rPr>
              <a:t>funksjonell autonomi </a:t>
            </a:r>
            <a:r>
              <a:rPr lang="nb-NO" sz="1900" dirty="0" smtClean="0">
                <a:latin typeface="Arial" charset="0"/>
                <a:ea typeface="ＭＳ Ｐゴシック" charset="0"/>
              </a:rPr>
              <a:t>(egenomsorg og selvstyring) </a:t>
            </a:r>
          </a:p>
          <a:p>
            <a:pPr lvl="1"/>
            <a:r>
              <a:rPr lang="nb-NO" sz="2400" dirty="0" smtClean="0">
                <a:latin typeface="Arial" charset="0"/>
                <a:ea typeface="ＭＳ Ｐゴシック" charset="0"/>
              </a:rPr>
              <a:t>selvregulering </a:t>
            </a:r>
            <a:r>
              <a:rPr lang="nb-NO" sz="1900" dirty="0" smtClean="0">
                <a:latin typeface="Arial" charset="0"/>
                <a:ea typeface="ＭＳ Ｐゴシック" charset="0"/>
              </a:rPr>
              <a:t>(et kompleks responssystem) </a:t>
            </a:r>
          </a:p>
          <a:p>
            <a:r>
              <a:rPr lang="nb-NO" sz="2800" dirty="0" smtClean="0">
                <a:latin typeface="Arial" charset="0"/>
                <a:ea typeface="ＭＳ Ｐゴシック" charset="0"/>
                <a:cs typeface="ＭＳ Ｐゴシック" charset="0"/>
              </a:rPr>
              <a:t>var utslagsgivende med hensyn til å anslå høy eller lav grad av selvbestemmelse. </a:t>
            </a:r>
          </a:p>
          <a:p>
            <a:r>
              <a:rPr lang="nb-NO" sz="2800" dirty="0" smtClean="0">
                <a:latin typeface="Arial" charset="0"/>
                <a:ea typeface="ＭＳ Ｐゴシック" charset="0"/>
                <a:cs typeface="ＭＳ Ｐゴシック" charset="0"/>
              </a:rPr>
              <a:t>Undersøkelsene viste også at selvbestemmelse hadde betydning for hvordan vedkommende skåret på spørsmål om livskvalitet (høy grad av selvbestemmelse - økt livskvalitet). </a:t>
            </a:r>
          </a:p>
          <a:p>
            <a:endParaRPr lang="nb-NO" dirty="0"/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707450" y="2771813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5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Kausalagenten</a:t>
            </a: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0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6908800" cy="493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En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kausalagent involverer 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seg i selvregulering og målrettet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handlinger, og mennesker 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handlinger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forstås som </a:t>
            </a:r>
          </a:p>
          <a:p>
            <a:pPr marL="400050" lvl="1" indent="0">
              <a:buNone/>
            </a:pP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) motivert av biologiske og psykologiske behov, </a:t>
            </a:r>
            <a:endParaRPr lang="nb-NO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 lvl="1" indent="0">
              <a:buNone/>
            </a:pP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) innrettet mot selvregulerende mål, </a:t>
            </a:r>
            <a:endParaRPr lang="nb-NO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 lvl="1" indent="0">
              <a:buNone/>
            </a:pP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) drevet fram av en forståelse av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årsaker 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og mål og </a:t>
            </a:r>
            <a:endParaRPr lang="nb-NO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 lvl="1" indent="0">
              <a:buNone/>
            </a:pP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) trigget av kontekster som frembyr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støtte, </a:t>
            </a: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muligheter, samt </a:t>
            </a:r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beskyttelse.</a:t>
            </a:r>
          </a:p>
          <a:p>
            <a:pPr marL="0" indent="0">
              <a:buNone/>
            </a:pPr>
            <a:endParaRPr lang="nb-NO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nb-NO" sz="2200" dirty="0" smtClean="0">
                <a:latin typeface="Arial" charset="0"/>
                <a:ea typeface="ＭＳ Ｐゴシック" charset="0"/>
                <a:cs typeface="ＭＳ Ｐゴシック" charset="0"/>
              </a:rPr>
              <a:t>I motsetning til stimulus-respons teorier om mennesker handlinger.</a:t>
            </a:r>
          </a:p>
          <a:p>
            <a:pPr marL="0" indent="0" algn="r">
              <a:buNone/>
            </a:pPr>
            <a:endParaRPr lang="nb-NO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r">
              <a:buNone/>
            </a:pPr>
            <a:r>
              <a:rPr lang="nb-NO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Wehmeyer</a:t>
            </a:r>
            <a:r>
              <a:rPr lang="nb-NO" sz="1800" dirty="0" smtClean="0">
                <a:latin typeface="Arial" charset="0"/>
                <a:ea typeface="ＭＳ Ｐゴシック" charset="0"/>
                <a:cs typeface="ＭＳ Ｐゴシック" charset="0"/>
              </a:rPr>
              <a:t> mfl 2015</a:t>
            </a:r>
            <a:endParaRPr lang="nb-NO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Karl Elling Ellingsen Ph.D</a:t>
            </a:r>
          </a:p>
        </p:txBody>
      </p:sp>
      <p:pic>
        <p:nvPicPr>
          <p:cNvPr id="6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56860" y="2771813"/>
            <a:ext cx="6725470" cy="14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0051"/>
            <a:ext cx="658105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Kausal-agent-teorien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8824" y="1327993"/>
            <a:ext cx="7161538" cy="5028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4000" dirty="0" smtClean="0">
                <a:latin typeface="Arial" charset="0"/>
                <a:ea typeface="ＭＳ Ｐゴシック" charset="0"/>
                <a:cs typeface="ＭＳ Ｐゴシック" charset="0"/>
              </a:rPr>
              <a:t>Selvbestemmelse er en disponerende 	karakteristikk som manifesterer seg i å 	handle som kausal/årsaks-agent i sitt 	eget 	liv.</a:t>
            </a:r>
          </a:p>
          <a:p>
            <a:pPr marL="0" indent="0">
              <a:buNone/>
            </a:pPr>
            <a:r>
              <a:rPr lang="nb-NO" sz="4000" dirty="0" smtClean="0">
                <a:latin typeface="Arial" charset="0"/>
                <a:ea typeface="ＭＳ Ｐゴシック" charset="0"/>
                <a:cs typeface="ＭＳ Ｐゴシック" charset="0"/>
              </a:rPr>
              <a:t>Selvbestemmende personer (i.e. årsaks-	agenter), handler i forhold til frivillig 	valgte mål. </a:t>
            </a:r>
          </a:p>
          <a:p>
            <a:pPr marL="0" indent="0">
              <a:buNone/>
            </a:pPr>
            <a:r>
              <a:rPr lang="nb-NO" sz="4000" dirty="0" smtClean="0">
                <a:latin typeface="Arial" charset="0"/>
                <a:ea typeface="ＭＳ Ｐゴシック" charset="0"/>
                <a:cs typeface="ＭＳ Ｐゴシック" charset="0"/>
              </a:rPr>
              <a:t>Selvbestemmende handlinger fungerer slik 	at de muliggjør at personen blir 	kausal/	årsaks-agent i sitt eget liv. </a:t>
            </a:r>
          </a:p>
          <a:p>
            <a:pPr marL="0" indent="0">
              <a:buNone/>
            </a:pPr>
            <a:r>
              <a:rPr lang="en-US" sz="2600" dirty="0" smtClean="0"/>
              <a:t>Self-determination is a dispositional characteristic manifested as acting as the causal agent in one´s life. Self-determined people (i.e. causal agents) act in service to freely chosen goals. Self-determined actions function to enable a person to be the causal agent in his or her life. </a:t>
            </a:r>
            <a:endParaRPr lang="nb-NO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r">
              <a:buNone/>
            </a:pPr>
            <a:r>
              <a:rPr lang="nb-NO" sz="14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nb-NO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Shogren</a:t>
            </a:r>
            <a:r>
              <a:rPr lang="nb-NO" sz="1400" dirty="0" smtClean="0">
                <a:latin typeface="Arial" charset="0"/>
                <a:ea typeface="ＭＳ Ｐゴシック" charset="0"/>
                <a:cs typeface="ＭＳ Ｐゴシック" charset="0"/>
              </a:rPr>
              <a:t>, K., </a:t>
            </a:r>
            <a:r>
              <a:rPr lang="nb-NO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Wehmeyer</a:t>
            </a:r>
            <a:r>
              <a:rPr lang="nb-NO" sz="1400" dirty="0" smtClean="0">
                <a:latin typeface="Arial" charset="0"/>
                <a:ea typeface="ＭＳ Ｐゴシック" charset="0"/>
                <a:cs typeface="ＭＳ Ｐゴシック" charset="0"/>
              </a:rPr>
              <a:t>, M., Palmer, S.B., </a:t>
            </a:r>
          </a:p>
          <a:p>
            <a:pPr marL="0" indent="0" algn="r">
              <a:buNone/>
            </a:pPr>
            <a:r>
              <a:rPr lang="nb-NO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Forber</a:t>
            </a:r>
            <a:r>
              <a:rPr lang="nb-NO" sz="1400" dirty="0" smtClean="0">
                <a:latin typeface="Arial" charset="0"/>
                <a:ea typeface="ＭＳ Ｐゴシック" charset="0"/>
                <a:cs typeface="ＭＳ Ｐゴシック" charset="0"/>
              </a:rPr>
              <a:t>-Pratt, A.J., Little, T.J. And Lopez, S.  mfl 2015)</a:t>
            </a:r>
          </a:p>
          <a:p>
            <a:pPr marL="0" lvl="0" indent="0">
              <a:buNone/>
            </a:pPr>
            <a:endParaRPr lang="nb-NO" dirty="0"/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56860" y="2756872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© Karl Elling Ellingsen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6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circleNumDbPlain"/>
            </a:pPr>
            <a:r>
              <a:rPr lang="nb-NO" dirty="0" smtClean="0"/>
              <a:t>Miljøterapeutisk 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Er en arbeidsform hvor en arbeider </a:t>
            </a:r>
          </a:p>
          <a:p>
            <a:r>
              <a:rPr lang="nb-NO" b="1" dirty="0" smtClean="0"/>
              <a:t>både</a:t>
            </a:r>
            <a:r>
              <a:rPr lang="nb-NO" dirty="0" smtClean="0"/>
              <a:t> med miljøet gjennom å tilrettelegge og intervener både i miljøet/ miljøbetingelsene </a:t>
            </a:r>
          </a:p>
          <a:p>
            <a:pPr lvl="1"/>
            <a:r>
              <a:rPr lang="nb-NO" dirty="0" smtClean="0"/>
              <a:t>i </a:t>
            </a:r>
            <a:r>
              <a:rPr lang="nb-NO" dirty="0"/>
              <a:t>noen tilfeller benyttes miljøet til å utløse følelser og reaksjoner som det jobbes terapeutisk med, </a:t>
            </a:r>
          </a:p>
          <a:p>
            <a:pPr lvl="1"/>
            <a:r>
              <a:rPr lang="nb-NO" dirty="0" smtClean="0"/>
              <a:t>ofte er miljøet en faktor som det terapeutiske arbeidet både forholder seg til og foregår i</a:t>
            </a:r>
          </a:p>
          <a:p>
            <a:r>
              <a:rPr lang="nb-NO" b="1" dirty="0" smtClean="0"/>
              <a:t>og</a:t>
            </a:r>
            <a:r>
              <a:rPr lang="nb-NO" dirty="0" smtClean="0"/>
              <a:t> gjennom terapeutisk arbeid rettet mot enkeltpersoner og relasjoner de har til andre, og grupper</a:t>
            </a:r>
          </a:p>
          <a:p>
            <a:pPr lvl="1"/>
            <a:r>
              <a:rPr lang="nb-NO" dirty="0" smtClean="0"/>
              <a:t>Terapidelen består av en rekke tilnærming tilpasset tilstand, situasjon, fagmiljøets erfaring og kunnskap etc.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25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650749" y="638317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2017 ©Professor Karl Elling Ellingsen, </a:t>
            </a:r>
            <a:r>
              <a:rPr lang="nb-NO" dirty="0" err="1"/>
              <a:t>PhD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26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</a:t>
            </a:r>
            <a:r>
              <a:rPr lang="nb-NO" dirty="0" smtClean="0"/>
              <a:t>mosjonsregulering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Her finnes flere terapiformer som er aktuelle og som benyttes i miljøet</a:t>
            </a:r>
          </a:p>
          <a:p>
            <a:pPr lvl="1"/>
            <a:r>
              <a:rPr lang="nb-NO" dirty="0" smtClean="0"/>
              <a:t>KAT</a:t>
            </a:r>
          </a:p>
          <a:p>
            <a:pPr lvl="1"/>
            <a:r>
              <a:rPr lang="nb-NO" dirty="0" smtClean="0"/>
              <a:t>DBT/TSS</a:t>
            </a:r>
          </a:p>
          <a:p>
            <a:pPr lvl="1"/>
            <a:r>
              <a:rPr lang="nb-NO" dirty="0"/>
              <a:t>Målrettet miljøarbeid/ atferdsterapi</a:t>
            </a:r>
          </a:p>
          <a:p>
            <a:r>
              <a:rPr lang="nb-NO" dirty="0" smtClean="0"/>
              <a:t>Tilpasset personens kognitiv fungering (alder og kognitiv funksjonsnedsettelse), oppøves forståelse, kunnskap og ferdigheter (KAT, DBT) eller innlæres ferdigheter (målrettet miljøarbeid)</a:t>
            </a:r>
          </a:p>
          <a:p>
            <a:r>
              <a:rPr lang="nb-NO" dirty="0" smtClean="0"/>
              <a:t>Emosjoner er reelle og viktige</a:t>
            </a:r>
          </a:p>
          <a:p>
            <a:r>
              <a:rPr lang="nb-NO" dirty="0" smtClean="0"/>
              <a:t>Evnen og forutsetningene til å regulere kan lett overvurderes eller tas for gitt</a:t>
            </a:r>
          </a:p>
          <a:p>
            <a:r>
              <a:rPr lang="nb-NO" dirty="0" smtClean="0"/>
              <a:t>Manglende emosjonsregulering blir ofte feiltolket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26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650749" y="638317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2017 ©Professor Karl Elling Ellingsen, </a:t>
            </a:r>
            <a:r>
              <a:rPr lang="nb-NO" dirty="0" err="1"/>
              <a:t>PhD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32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81056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Funksjonsrettede og deltakelsesrettede tiltak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3222" y="1670764"/>
            <a:ext cx="7197732" cy="4525963"/>
          </a:xfrm>
        </p:spPr>
        <p:txBody>
          <a:bodyPr>
            <a:normAutofit fontScale="70000" lnSpcReduction="20000"/>
          </a:bodyPr>
          <a:lstStyle/>
          <a:p>
            <a:r>
              <a:rPr lang="nb-NO" b="1" dirty="0" smtClean="0"/>
              <a:t>Funksjonsrettede</a:t>
            </a:r>
            <a:r>
              <a:rPr lang="nb-NO" dirty="0" smtClean="0"/>
              <a:t> tiltak dominerer i første del av </a:t>
            </a:r>
            <a:r>
              <a:rPr lang="nb-NO" dirty="0"/>
              <a:t>(</a:t>
            </a:r>
            <a:r>
              <a:rPr lang="nb-NO" dirty="0" smtClean="0">
                <a:solidFill>
                  <a:srgbClr val="3366FF"/>
                </a:solidFill>
              </a:rPr>
              <a:t>(re-</a:t>
            </a:r>
            <a:r>
              <a:rPr lang="nb-NO" dirty="0">
                <a:solidFill>
                  <a:srgbClr val="3366FF"/>
                </a:solidFill>
              </a:rPr>
              <a:t>)</a:t>
            </a:r>
            <a:r>
              <a:rPr lang="nb-NO" dirty="0" smtClean="0">
                <a:solidFill>
                  <a:srgbClr val="3366FF"/>
                </a:solidFill>
              </a:rPr>
              <a:t>/</a:t>
            </a:r>
            <a:r>
              <a:rPr lang="nb-NO" dirty="0" err="1" smtClean="0">
                <a:solidFill>
                  <a:srgbClr val="3366FF"/>
                </a:solidFill>
              </a:rPr>
              <a:t>habiliterings</a:t>
            </a:r>
            <a:r>
              <a:rPr lang="nb-NO" dirty="0" smtClean="0"/>
              <a:t>)</a:t>
            </a:r>
            <a:r>
              <a:rPr lang="nb-NO" dirty="0" smtClean="0">
                <a:solidFill>
                  <a:srgbClr val="3366FF"/>
                </a:solidFill>
              </a:rPr>
              <a:t> </a:t>
            </a:r>
            <a:r>
              <a:rPr lang="nb-NO" dirty="0" smtClean="0"/>
              <a:t>prosessen (Lie 2001, s.31)</a:t>
            </a:r>
          </a:p>
          <a:p>
            <a:pPr lvl="1"/>
            <a:r>
              <a:rPr lang="nb-NO" dirty="0"/>
              <a:t>Funksjonsrettede tiltak gir kompetanse </a:t>
            </a:r>
          </a:p>
          <a:p>
            <a:pPr lvl="2"/>
            <a:r>
              <a:rPr lang="nb-NO" dirty="0" smtClean="0"/>
              <a:t>Gjenkjenne</a:t>
            </a:r>
            <a:r>
              <a:rPr lang="nb-NO" dirty="0"/>
              <a:t>, forstå, håndtere (eksempelvis emosjoner)</a:t>
            </a:r>
          </a:p>
          <a:p>
            <a:pPr lvl="2"/>
            <a:r>
              <a:rPr lang="nb-NO" dirty="0" smtClean="0"/>
              <a:t>funksjonell autonomi</a:t>
            </a:r>
          </a:p>
          <a:p>
            <a:r>
              <a:rPr lang="nb-NO" dirty="0" smtClean="0"/>
              <a:t>D</a:t>
            </a:r>
            <a:r>
              <a:rPr lang="nb-NO" b="1" dirty="0" smtClean="0"/>
              <a:t>eltakelsesrettede</a:t>
            </a:r>
            <a:r>
              <a:rPr lang="nb-NO" dirty="0" smtClean="0"/>
              <a:t> </a:t>
            </a:r>
            <a:r>
              <a:rPr lang="nb-NO" dirty="0"/>
              <a:t>tiltak dominerer i den siste delen </a:t>
            </a:r>
            <a:r>
              <a:rPr lang="nb-NO" dirty="0" smtClean="0"/>
              <a:t>av prosessen (ibid)</a:t>
            </a:r>
            <a:endParaRPr lang="nb-NO" sz="2000" dirty="0"/>
          </a:p>
          <a:p>
            <a:r>
              <a:rPr lang="nb-NO" dirty="0"/>
              <a:t>Funksjonsrettede tiltak er funksjonelle </a:t>
            </a:r>
            <a:r>
              <a:rPr lang="nb-NO" dirty="0" smtClean="0"/>
              <a:t>og hensiktsmessige i </a:t>
            </a:r>
            <a:r>
              <a:rPr lang="nb-NO" dirty="0"/>
              <a:t>den grad de gir </a:t>
            </a:r>
            <a:r>
              <a:rPr lang="nb-NO" dirty="0" smtClean="0"/>
              <a:t>deltakergevinster (ibid)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Selvregulering og funksjonell autonomi </a:t>
            </a:r>
            <a:r>
              <a:rPr lang="nb-NO" dirty="0" smtClean="0"/>
              <a:t>(funksjoner) øker </a:t>
            </a:r>
            <a:r>
              <a:rPr lang="nb-NO" dirty="0"/>
              <a:t>graden av deltakelse og økt grad av selvbestemmelse</a:t>
            </a:r>
          </a:p>
          <a:p>
            <a:r>
              <a:rPr lang="nb-NO" dirty="0"/>
              <a:t>Selvbestemmelse gir økt livskvalitet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2650749" y="638317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2017 ©Professor Karl Elling Ellingsen, </a:t>
            </a:r>
            <a:r>
              <a:rPr lang="nb-NO" dirty="0" err="1"/>
              <a:t>PhD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5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livskvalitet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286933"/>
            <a:ext cx="8449733" cy="50694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Livskvalitet er et internasjonalt validert rammeverk utviklet av </a:t>
            </a:r>
            <a:r>
              <a:rPr lang="nb-NO" dirty="0"/>
              <a:t>Dr. Robert </a:t>
            </a:r>
            <a:r>
              <a:rPr lang="nb-NO" dirty="0" err="1"/>
              <a:t>Schalock</a:t>
            </a:r>
            <a:r>
              <a:rPr lang="nb-NO" dirty="0"/>
              <a:t>. </a:t>
            </a:r>
            <a:r>
              <a:rPr lang="nb-NO" dirty="0" smtClean="0"/>
              <a:t>Livskvalitet er representert av åtte områder, som gir en indikasjon av personens livskvalitet innen tre større områder:</a:t>
            </a:r>
            <a:endParaRPr lang="nb-NO" dirty="0"/>
          </a:p>
          <a:p>
            <a:pPr lvl="1"/>
            <a:r>
              <a:rPr lang="nb-NO" dirty="0" smtClean="0"/>
              <a:t>Selvstendighet</a:t>
            </a:r>
          </a:p>
          <a:p>
            <a:pPr lvl="1"/>
            <a:r>
              <a:rPr lang="nb-NO" dirty="0" smtClean="0"/>
              <a:t>Sosial deltakelse</a:t>
            </a:r>
          </a:p>
          <a:p>
            <a:pPr lvl="1"/>
            <a:r>
              <a:rPr lang="nb-NO" dirty="0" err="1" smtClean="0"/>
              <a:t>Well-being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 åtte områdene er:</a:t>
            </a:r>
            <a:endParaRPr lang="nb-NO" dirty="0"/>
          </a:p>
          <a:p>
            <a:r>
              <a:rPr lang="nb-NO" b="1" dirty="0"/>
              <a:t>Selvbestemmelse</a:t>
            </a:r>
            <a:r>
              <a:rPr lang="nb-NO" dirty="0"/>
              <a:t> – autonomi / personlig kontroll, personlige mål, </a:t>
            </a:r>
            <a:r>
              <a:rPr lang="nb-NO" dirty="0" err="1"/>
              <a:t>valgfmuligheter</a:t>
            </a:r>
            <a:endParaRPr lang="nb-NO" dirty="0"/>
          </a:p>
          <a:p>
            <a:r>
              <a:rPr lang="nb-NO" b="1" dirty="0"/>
              <a:t>Personlig utvikling</a:t>
            </a:r>
            <a:r>
              <a:rPr lang="nb-NO" dirty="0"/>
              <a:t> – utdanning, personlig kompetanse, </a:t>
            </a:r>
            <a:r>
              <a:rPr lang="nb-NO" dirty="0" smtClean="0"/>
              <a:t>utføring</a:t>
            </a:r>
          </a:p>
          <a:p>
            <a:endParaRPr lang="nb-NO" dirty="0"/>
          </a:p>
          <a:p>
            <a:r>
              <a:rPr lang="nb-NO" b="1" dirty="0"/>
              <a:t>Sosial inkludering</a:t>
            </a:r>
            <a:r>
              <a:rPr lang="nb-NO" dirty="0"/>
              <a:t> – integrering og deltakelse i lokalmiljøet, roller, </a:t>
            </a:r>
            <a:r>
              <a:rPr lang="nb-NO" dirty="0" smtClean="0"/>
              <a:t>støtte</a:t>
            </a:r>
            <a:endParaRPr lang="nb-NO" dirty="0"/>
          </a:p>
          <a:p>
            <a:r>
              <a:rPr lang="nb-NO" b="1" dirty="0" err="1" smtClean="0"/>
              <a:t>Interpersonlige</a:t>
            </a:r>
            <a:r>
              <a:rPr lang="nb-NO" b="1" dirty="0" smtClean="0"/>
              <a:t> relasjoner</a:t>
            </a:r>
            <a:r>
              <a:rPr lang="nb-NO" dirty="0" smtClean="0"/>
              <a:t> </a:t>
            </a:r>
            <a:r>
              <a:rPr lang="nb-NO" dirty="0"/>
              <a:t>– </a:t>
            </a:r>
            <a:r>
              <a:rPr lang="nb-NO" dirty="0" err="1" smtClean="0"/>
              <a:t>interagering</a:t>
            </a:r>
            <a:r>
              <a:rPr lang="nb-NO" dirty="0" smtClean="0"/>
              <a:t>, relasjoner, støtte</a:t>
            </a:r>
            <a:endParaRPr lang="nb-NO" dirty="0"/>
          </a:p>
          <a:p>
            <a:r>
              <a:rPr lang="nb-NO" b="1" dirty="0" smtClean="0"/>
              <a:t>Rettigheter </a:t>
            </a:r>
            <a:r>
              <a:rPr lang="nb-NO" dirty="0"/>
              <a:t>– </a:t>
            </a:r>
            <a:r>
              <a:rPr lang="nb-NO" dirty="0" smtClean="0"/>
              <a:t>juridiske, menneskelige </a:t>
            </a:r>
            <a:r>
              <a:rPr lang="nb-NO" dirty="0"/>
              <a:t>(</a:t>
            </a:r>
            <a:r>
              <a:rPr lang="nb-NO" dirty="0" smtClean="0"/>
              <a:t>respekt, verdighet, likhet)</a:t>
            </a:r>
          </a:p>
          <a:p>
            <a:endParaRPr lang="nb-NO" dirty="0" smtClean="0"/>
          </a:p>
          <a:p>
            <a:r>
              <a:rPr lang="nb-NO" b="1" dirty="0"/>
              <a:t>Emosjonell </a:t>
            </a:r>
            <a:r>
              <a:rPr lang="nb-NO" b="1" dirty="0" err="1"/>
              <a:t>well-being</a:t>
            </a:r>
            <a:r>
              <a:rPr lang="nb-NO" dirty="0"/>
              <a:t> – tilfredshet, selvforståelse, fravær av stress</a:t>
            </a:r>
          </a:p>
          <a:p>
            <a:r>
              <a:rPr lang="nb-NO" b="1" dirty="0"/>
              <a:t>Fysisk </a:t>
            </a:r>
            <a:r>
              <a:rPr lang="nb-NO" b="1" dirty="0" err="1"/>
              <a:t>well-being</a:t>
            </a:r>
            <a:r>
              <a:rPr lang="nb-NO" dirty="0"/>
              <a:t> – helse og ivaretakelse av helse, aktiviteter i hverdagen, fritid</a:t>
            </a:r>
          </a:p>
          <a:p>
            <a:r>
              <a:rPr lang="nb-NO" b="1" dirty="0"/>
              <a:t>Materiell </a:t>
            </a:r>
            <a:r>
              <a:rPr lang="nb-NO" b="1" dirty="0" err="1"/>
              <a:t>well-being</a:t>
            </a:r>
            <a:r>
              <a:rPr lang="nb-NO" dirty="0"/>
              <a:t> – finansiell status, arbeidsstatus, boforhold</a:t>
            </a:r>
          </a:p>
          <a:p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2650749" y="638317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2017 ©Professor Karl Elling Ellingsen, </a:t>
            </a:r>
            <a:r>
              <a:rPr lang="nb-NO" dirty="0" err="1"/>
              <a:t>PhD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8CB2-176C-6842-9214-3080B434939C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1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latin typeface="Arial" charset="0"/>
                <a:ea typeface="ＭＳ Ｐゴシック" charset="0"/>
                <a:cs typeface="ＭＳ Ｐゴシック" charset="0"/>
              </a:rPr>
              <a:t>Studier om effekten av opplæring</a:t>
            </a: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8" name="Plassholder for innhold 2"/>
          <p:cNvSpPr>
            <a:spLocks noGrp="1"/>
          </p:cNvSpPr>
          <p:nvPr>
            <p:ph idx="1"/>
          </p:nvPr>
        </p:nvSpPr>
        <p:spPr>
          <a:xfrm>
            <a:off x="457200" y="1255060"/>
            <a:ext cx="8402918" cy="487110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nb-NO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Wehmeyer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 mfl (2012) gjennomførte en studie hvor en gruppe (n=235) elever med utviklingshemming deltok i en treårige opplæring om selvbestemmelse.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Opplæringen baserte seg på en rekke 	undervisningsmetoder</a:t>
            </a:r>
            <a:r>
              <a:rPr lang="nb-NO" sz="2400" dirty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 elevinvolvering, bl.a. involvering i utarbeidelse av elevens IOP (se 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http://www.ngsd.org/</a:t>
            </a: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 ). </a:t>
            </a:r>
          </a:p>
          <a:p>
            <a:pPr>
              <a:buFont typeface="Wingdings" charset="2"/>
              <a:buChar char="§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En kontrollgruppe (n=132) fikk undervisning som vanlig.</a:t>
            </a:r>
          </a:p>
          <a:p>
            <a:pPr>
              <a:buFont typeface="Wingdings" charset="2"/>
              <a:buChar char="§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Intervensjonen viste tydelig effekt med blant annet mer positive mønster og vekst i sine selvbestemmelses-skår, enn kontrollgruppen</a:t>
            </a:r>
          </a:p>
          <a:p>
            <a:pPr>
              <a:buFont typeface="Wingdings" charset="2"/>
              <a:buChar char="§"/>
            </a:pPr>
            <a:endParaRPr lang="nb-NO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nb-NO" sz="1800" dirty="0" smtClean="0">
                <a:latin typeface="Arial" charset="0"/>
                <a:ea typeface="ＭＳ Ｐゴシック" charset="0"/>
                <a:cs typeface="ＭＳ Ｐゴシック" charset="0"/>
              </a:rPr>
              <a:t>Undersøkelsen ble gjennomført etter 2 og 3 års intervensjon, og  benyttet The </a:t>
            </a:r>
            <a:r>
              <a:rPr lang="nb-NO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Arc´s</a:t>
            </a:r>
            <a:r>
              <a:rPr lang="nb-NO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Self-Determination</a:t>
            </a:r>
            <a:r>
              <a:rPr lang="nb-NO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Scale</a:t>
            </a:r>
            <a:r>
              <a:rPr lang="nb-NO" sz="180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nb-NO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Wehmeyer</a:t>
            </a:r>
            <a:r>
              <a:rPr lang="nb-NO" sz="1800" dirty="0" smtClean="0">
                <a:latin typeface="Arial" charset="0"/>
                <a:ea typeface="ＭＳ Ｐゴシック" charset="0"/>
                <a:cs typeface="ＭＳ Ｐゴシック" charset="0"/>
              </a:rPr>
              <a:t> &amp; </a:t>
            </a:r>
            <a:r>
              <a:rPr lang="nb-NO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Kelchner</a:t>
            </a:r>
            <a:r>
              <a:rPr lang="nb-NO" sz="1800" dirty="0" smtClean="0">
                <a:latin typeface="Arial" charset="0"/>
                <a:ea typeface="ＭＳ Ｐゴシック" charset="0"/>
                <a:cs typeface="ＭＳ Ｐゴシック" charset="0"/>
              </a:rPr>
              <a:t> 1995).</a:t>
            </a:r>
          </a:p>
          <a:p>
            <a:pPr>
              <a:buFont typeface="Wingdings" charset="2"/>
              <a:buChar char="§"/>
            </a:pPr>
            <a:endParaRPr lang="nb-NO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Karl Elling Ellingsen Ph.D</a:t>
            </a:r>
          </a:p>
        </p:txBody>
      </p:sp>
    </p:spTree>
    <p:extLst>
      <p:ext uri="{BB962C8B-B14F-4D97-AF65-F5344CB8AC3E}">
        <p14:creationId xmlns:p14="http://schemas.microsoft.com/office/powerpoint/2010/main" val="2135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8498"/>
            <a:ext cx="6774311" cy="1143000"/>
          </a:xfrm>
        </p:spPr>
        <p:txBody>
          <a:bodyPr>
            <a:normAutofit/>
          </a:bodyPr>
          <a:lstStyle/>
          <a:p>
            <a:r>
              <a:rPr lang="nb-NO" dirty="0"/>
              <a:t>B</a:t>
            </a:r>
            <a:r>
              <a:rPr lang="nb-NO" dirty="0" smtClean="0"/>
              <a:t>eslutningsteori</a:t>
            </a:r>
            <a:endParaRPr lang="nb-NO" dirty="0"/>
          </a:p>
        </p:txBody>
      </p:sp>
      <p:pic>
        <p:nvPicPr>
          <p:cNvPr id="4" name="Bilde 3" descr="moden eller ei.pdf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5544" y="2530103"/>
            <a:ext cx="7156825" cy="1797798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2638612" y="6471022"/>
            <a:ext cx="3502212" cy="40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dirty="0" smtClean="0"/>
              <a:t>2015 ©Professor Karl Elling Ellingsen, </a:t>
            </a:r>
            <a:r>
              <a:rPr lang="nb-NO" sz="1400" dirty="0" err="1" smtClean="0"/>
              <a:t>PhD</a:t>
            </a:r>
            <a:endParaRPr lang="nb-NO" sz="1400" dirty="0"/>
          </a:p>
        </p:txBody>
      </p:sp>
      <p:sp>
        <p:nvSpPr>
          <p:cNvPr id="5" name="Rektangel 4"/>
          <p:cNvSpPr/>
          <p:nvPr/>
        </p:nvSpPr>
        <p:spPr>
          <a:xfrm>
            <a:off x="254000" y="1133757"/>
            <a:ext cx="7351059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Beslutningstakerne er rasjonelle aktører som beslutter ut fra på bevisste, konsekvensstyrte handlinger, som baseres på: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nb-NO" dirty="0" smtClean="0"/>
              <a:t>kjennskap </a:t>
            </a:r>
            <a:r>
              <a:rPr lang="nb-NO" dirty="0"/>
              <a:t>til alle alternativer,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nb-NO" dirty="0" smtClean="0"/>
              <a:t>kjennskap </a:t>
            </a:r>
            <a:r>
              <a:rPr lang="nb-NO" dirty="0"/>
              <a:t>til alle konsekvenser,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nb-NO" dirty="0" smtClean="0"/>
              <a:t>konsistente </a:t>
            </a:r>
            <a:r>
              <a:rPr lang="nb-NO" dirty="0"/>
              <a:t>verdier </a:t>
            </a:r>
            <a:r>
              <a:rPr lang="nb-NO" dirty="0" smtClean="0"/>
              <a:t>og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nb-NO" dirty="0" smtClean="0"/>
              <a:t>klare </a:t>
            </a:r>
            <a:r>
              <a:rPr lang="nb-NO" dirty="0"/>
              <a:t>beslutningsregler </a:t>
            </a:r>
            <a:r>
              <a:rPr lang="nb-NO" dirty="0" smtClean="0"/>
              <a:t>                                      (</a:t>
            </a:r>
            <a:r>
              <a:rPr lang="nb-NO" dirty="0"/>
              <a:t>March ibid., s. 52).</a:t>
            </a:r>
          </a:p>
          <a:p>
            <a:endParaRPr lang="nb-NO" dirty="0" smtClean="0"/>
          </a:p>
          <a:p>
            <a:r>
              <a:rPr lang="nb-NO" dirty="0" smtClean="0"/>
              <a:t>Beslutninger følger en tidsmessig </a:t>
            </a:r>
            <a:r>
              <a:rPr lang="nb-NO" dirty="0"/>
              <a:t>orden. </a:t>
            </a:r>
            <a:r>
              <a:rPr lang="nb-NO" dirty="0" smtClean="0"/>
              <a:t>Det </a:t>
            </a:r>
            <a:r>
              <a:rPr lang="nb-NO" dirty="0"/>
              <a:t>handler om timing, hva som er aktuelt og mulig gitt de ressursene og omstendighetene som er på det aktuelle </a:t>
            </a:r>
            <a:r>
              <a:rPr lang="nb-NO" dirty="0" smtClean="0"/>
              <a:t>tidspunktet. </a:t>
            </a:r>
            <a:r>
              <a:rPr lang="nb-NO" dirty="0"/>
              <a:t>«</a:t>
            </a:r>
            <a:r>
              <a:rPr lang="nb-NO" dirty="0" err="1"/>
              <a:t>Garbag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»-</a:t>
            </a:r>
            <a:r>
              <a:rPr lang="nb-NO" dirty="0" smtClean="0"/>
              <a:t>modellen. </a:t>
            </a:r>
            <a:r>
              <a:rPr lang="nb-NO" dirty="0"/>
              <a:t>(March &amp; Olsen, 1995, s. 94). </a:t>
            </a:r>
          </a:p>
          <a:p>
            <a:endParaRPr lang="nb-NO" dirty="0" smtClean="0"/>
          </a:p>
          <a:p>
            <a:r>
              <a:rPr lang="nb-NO" dirty="0" smtClean="0"/>
              <a:t>Beslutninger </a:t>
            </a:r>
            <a:r>
              <a:rPr lang="nb-NO" dirty="0"/>
              <a:t>blir neglisjert, og deltakerne er ofte prosessorientert og ikke resultatorientert (ibid., s. 104). . </a:t>
            </a:r>
          </a:p>
          <a:p>
            <a:endParaRPr lang="nb-NO" dirty="0"/>
          </a:p>
          <a:p>
            <a:r>
              <a:rPr lang="nb-NO" dirty="0" smtClean="0"/>
              <a:t>Like </a:t>
            </a:r>
            <a:r>
              <a:rPr lang="nb-NO" dirty="0"/>
              <a:t>ofte som et problem finner sin løsning, er det </a:t>
            </a:r>
            <a:r>
              <a:rPr lang="nb-NO" dirty="0" smtClean="0"/>
              <a:t>løsningen som </a:t>
            </a:r>
            <a:r>
              <a:rPr lang="nb-NO" dirty="0"/>
              <a:t>søker etter </a:t>
            </a:r>
            <a:r>
              <a:rPr lang="nb-NO" dirty="0" smtClean="0"/>
              <a:t>problemer (Christensen </a:t>
            </a:r>
            <a:r>
              <a:rPr lang="nb-NO" dirty="0"/>
              <a:t>og Daugaard Jensen </a:t>
            </a:r>
            <a:r>
              <a:rPr lang="nb-NO" dirty="0" smtClean="0"/>
              <a:t>2001</a:t>
            </a:r>
            <a:r>
              <a:rPr lang="nb-NO" dirty="0"/>
              <a:t>) 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79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7985" cy="1143000"/>
          </a:xfrm>
        </p:spPr>
        <p:txBody>
          <a:bodyPr>
            <a:noAutofit/>
          </a:bodyPr>
          <a:lstStyle/>
          <a:p>
            <a:r>
              <a:rPr lang="nb-NO" sz="3600" dirty="0" smtClean="0">
                <a:latin typeface="Arial" charset="0"/>
                <a:ea typeface="ＭＳ Ｐゴシック" charset="0"/>
                <a:cs typeface="ＭＳ Ｐゴシック" charset="0"/>
              </a:rPr>
              <a:t>Selvbestemmelse i spesialpedagogisk undervisning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3882" y="1335585"/>
            <a:ext cx="6754374" cy="5020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 </a:t>
            </a:r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56860" y="2771813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7199" y="1604162"/>
            <a:ext cx="68639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  <a:defRPr/>
            </a:pPr>
            <a:r>
              <a:rPr lang="nb-NO" sz="2400" dirty="0"/>
              <a:t>Forskning har vist at personer med </a:t>
            </a:r>
            <a:r>
              <a:rPr lang="nb-NO" sz="2400" dirty="0" smtClean="0"/>
              <a:t>	utviklingshemming</a:t>
            </a:r>
            <a:r>
              <a:rPr lang="nb-NO" sz="2400" dirty="0"/>
              <a:t>, lærevansker, emosjonelle og </a:t>
            </a:r>
            <a:r>
              <a:rPr lang="nb-NO" sz="2400" dirty="0" smtClean="0"/>
              <a:t>	atferdsmessige </a:t>
            </a:r>
            <a:r>
              <a:rPr lang="nb-NO" sz="2400" dirty="0"/>
              <a:t>forstyrrelser og autisme</a:t>
            </a:r>
            <a:r>
              <a:rPr lang="nb-NO" sz="2400" dirty="0" smtClean="0"/>
              <a:t>, </a:t>
            </a:r>
            <a:r>
              <a:rPr lang="nb-NO" sz="2400" dirty="0"/>
              <a:t>har </a:t>
            </a:r>
            <a:r>
              <a:rPr lang="nb-NO" sz="2400" dirty="0" smtClean="0"/>
              <a:t>	lavere </a:t>
            </a:r>
            <a:r>
              <a:rPr lang="nb-NO" sz="2400" dirty="0"/>
              <a:t>grad av selvbestemmelse enn </a:t>
            </a:r>
            <a:r>
              <a:rPr lang="nb-NO" sz="2400" dirty="0" smtClean="0"/>
              <a:t>andre elever</a:t>
            </a:r>
            <a:r>
              <a:rPr lang="nb-NO" sz="2400" dirty="0"/>
              <a:t>.</a:t>
            </a:r>
          </a:p>
          <a:p>
            <a:pPr>
              <a:buFont typeface="+mj-lt"/>
              <a:buAutoNum type="arabicPeriod"/>
              <a:defRPr/>
            </a:pPr>
            <a:r>
              <a:rPr lang="nb-NO" sz="2400" dirty="0" smtClean="0"/>
              <a:t>Elever </a:t>
            </a:r>
            <a:r>
              <a:rPr lang="nb-NO" sz="2400" dirty="0"/>
              <a:t>med utviklingshemming blir mer </a:t>
            </a:r>
            <a:r>
              <a:rPr lang="nb-NO" sz="2400" dirty="0" smtClean="0"/>
              <a:t>	selvbestemmende </a:t>
            </a:r>
            <a:r>
              <a:rPr lang="nb-NO" sz="2400" dirty="0"/>
              <a:t>hvis de får adekvat </a:t>
            </a:r>
            <a:r>
              <a:rPr lang="nb-NO" sz="2400" dirty="0" smtClean="0"/>
              <a:t>instruksjon 	om selvbestemmelse.</a:t>
            </a:r>
            <a:endParaRPr lang="nb-NO" sz="2400" dirty="0"/>
          </a:p>
          <a:p>
            <a:pPr>
              <a:buFont typeface="+mj-lt"/>
              <a:buAutoNum type="arabicPeriod"/>
              <a:defRPr/>
            </a:pPr>
            <a:r>
              <a:rPr lang="nb-NO" sz="2400" dirty="0"/>
              <a:t>Status som den som har selvbestemmelse, knyttes </a:t>
            </a:r>
            <a:r>
              <a:rPr lang="nb-NO" sz="2400" dirty="0" smtClean="0"/>
              <a:t>	til </a:t>
            </a:r>
            <a:r>
              <a:rPr lang="nb-NO" sz="2400" dirty="0"/>
              <a:t>et mer positivt utdannings- og arbeidsrettet </a:t>
            </a:r>
            <a:r>
              <a:rPr lang="nb-NO" sz="2400" dirty="0" smtClean="0"/>
              <a:t>	utbytte</a:t>
            </a:r>
            <a:r>
              <a:rPr lang="nb-NO" sz="2400" dirty="0"/>
              <a:t>, som gir bedre mulighet til arbeid og </a:t>
            </a:r>
            <a:r>
              <a:rPr lang="nb-NO" sz="2400" dirty="0" smtClean="0"/>
              <a:t>	selvstendig </a:t>
            </a:r>
            <a:r>
              <a:rPr lang="nb-NO" sz="2400" dirty="0"/>
              <a:t>livsførsel, fritidsaktiviteter, og bedre </a:t>
            </a:r>
            <a:r>
              <a:rPr lang="nb-NO" sz="2400" dirty="0" smtClean="0"/>
              <a:t>	livskvalitet</a:t>
            </a:r>
            <a:r>
              <a:rPr lang="nb-NO" sz="2400" dirty="0"/>
              <a:t>.</a:t>
            </a:r>
          </a:p>
          <a:p>
            <a:pPr algn="r">
              <a:defRPr/>
            </a:pPr>
            <a:r>
              <a:rPr lang="nb-NO" sz="1600" dirty="0" err="1" smtClean="0"/>
              <a:t>Wehmeyer</a:t>
            </a:r>
            <a:r>
              <a:rPr lang="nb-NO" sz="1600" dirty="0" smtClean="0"/>
              <a:t> </a:t>
            </a:r>
            <a:r>
              <a:rPr lang="nb-NO" sz="1600" dirty="0"/>
              <a:t>et al 2015 </a:t>
            </a:r>
          </a:p>
        </p:txBody>
      </p:sp>
    </p:spTree>
    <p:extLst>
      <p:ext uri="{BB962C8B-B14F-4D97-AF65-F5344CB8AC3E}">
        <p14:creationId xmlns:p14="http://schemas.microsoft.com/office/powerpoint/2010/main" val="440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64775" y="274638"/>
            <a:ext cx="7550308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Funksjons- og deltakelsesrettede tiltak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3927" y="1357003"/>
            <a:ext cx="6937720" cy="46855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400" dirty="0" smtClean="0"/>
              <a:t>Funksjonsrettede tiltak </a:t>
            </a:r>
          </a:p>
          <a:p>
            <a:r>
              <a:rPr lang="nb-NO" sz="2000" dirty="0" smtClean="0"/>
              <a:t>dominerer i første del av rehabiliteringsprosessen</a:t>
            </a:r>
          </a:p>
          <a:p>
            <a:pPr marL="0" indent="0">
              <a:buNone/>
            </a:pPr>
            <a:r>
              <a:rPr lang="nb-NO" sz="2400" dirty="0"/>
              <a:t>D</a:t>
            </a:r>
            <a:r>
              <a:rPr lang="nb-NO" sz="2400" dirty="0" smtClean="0"/>
              <a:t>eltakelsesrettede tiltak </a:t>
            </a:r>
          </a:p>
          <a:p>
            <a:r>
              <a:rPr lang="nb-NO" sz="2000" dirty="0" smtClean="0"/>
              <a:t>dominerer i den siste delen. </a:t>
            </a:r>
          </a:p>
          <a:p>
            <a:pPr marL="0" indent="0">
              <a:buNone/>
            </a:pPr>
            <a:r>
              <a:rPr lang="nb-NO" sz="2400" dirty="0" smtClean="0"/>
              <a:t>Funksjonsrettede tiltak </a:t>
            </a:r>
          </a:p>
          <a:p>
            <a:r>
              <a:rPr lang="nb-NO" sz="2400" dirty="0" smtClean="0"/>
              <a:t>er funksjonelle og hensiktsmessige først og fremst i den grad de </a:t>
            </a:r>
          </a:p>
          <a:p>
            <a:pPr marL="0" indent="0">
              <a:buNone/>
            </a:pPr>
            <a:r>
              <a:rPr lang="nb-NO" sz="2400" dirty="0" smtClean="0"/>
              <a:t>gir klare deltakergevinster (Lie 2001, s.31)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En studie </a:t>
            </a:r>
            <a:r>
              <a:rPr lang="nb-NO" sz="2400" dirty="0" smtClean="0"/>
              <a:t>utført av </a:t>
            </a:r>
            <a:r>
              <a:rPr lang="nb-NO" sz="2400" dirty="0"/>
              <a:t>Mitchell (2014) viser at det ikke er pedagogikken som må endres eller tilpasses, men innholdet.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Lærerne </a:t>
            </a:r>
            <a:r>
              <a:rPr lang="nb-NO" sz="2400" dirty="0"/>
              <a:t>må ha høye forventninger til læring, </a:t>
            </a:r>
            <a:r>
              <a:rPr lang="nb-NO" sz="2400" dirty="0" smtClean="0"/>
              <a:t>og</a:t>
            </a:r>
          </a:p>
          <a:p>
            <a:pPr marL="0" indent="0">
              <a:buNone/>
            </a:pPr>
            <a:r>
              <a:rPr lang="nb-NO" sz="2400" dirty="0" smtClean="0"/>
              <a:t>tro </a:t>
            </a:r>
            <a:r>
              <a:rPr lang="nb-NO" sz="2400" dirty="0"/>
              <a:t>på at eleven kan lære med rett hjelp og støtte. Undervisningen må være strukturert, målrettet med tydelig ledelse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To viktige spørsmål; i) når og hvor bør slik opplæring skje, og ii) hva er det som er viktig å lære og hva er viktig å lære bort?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707450" y="2771813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1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64232" y="140169"/>
            <a:ext cx="5872844" cy="860891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Medborgerskapsporet</a:t>
            </a:r>
            <a:endParaRPr lang="nb-NO" dirty="0"/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56860" y="2771813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© Karl Elling Ellingsen 2015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209176" y="1022859"/>
            <a:ext cx="7186706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 smtClean="0"/>
              <a:t>har internasjonalt utspredelse og kjennet som 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 err="1" smtClean="0"/>
              <a:t>Individualized</a:t>
            </a:r>
            <a:r>
              <a:rPr lang="nb-NO" sz="2400" dirty="0" smtClean="0"/>
              <a:t> </a:t>
            </a:r>
            <a:r>
              <a:rPr lang="nb-NO" sz="2400" dirty="0" err="1" smtClean="0"/>
              <a:t>Funding</a:t>
            </a:r>
            <a:r>
              <a:rPr lang="nb-NO" sz="2400" dirty="0" smtClean="0"/>
              <a:t>, 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 err="1" smtClean="0"/>
              <a:t>Self-direct</a:t>
            </a:r>
            <a:r>
              <a:rPr lang="nb-NO" sz="2400" dirty="0" smtClean="0"/>
              <a:t> support 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 err="1" smtClean="0"/>
              <a:t>Citizenship</a:t>
            </a:r>
            <a:r>
              <a:rPr lang="nb-NO" sz="2400" dirty="0" smtClean="0"/>
              <a:t>. </a:t>
            </a:r>
          </a:p>
          <a:p>
            <a:pPr lvl="1"/>
            <a:endParaRPr lang="nb-NO" sz="2000" dirty="0" smtClean="0"/>
          </a:p>
          <a:p>
            <a:pPr lvl="0"/>
            <a:r>
              <a:rPr lang="nb-NO" sz="2000" dirty="0" smtClean="0"/>
              <a:t>I Europa er organisasjonen </a:t>
            </a:r>
            <a:r>
              <a:rPr lang="nb-NO" sz="2400" b="1" dirty="0" err="1" smtClean="0"/>
              <a:t>Inclusion</a:t>
            </a:r>
            <a:r>
              <a:rPr lang="nb-NO" sz="2400" b="1" dirty="0" smtClean="0"/>
              <a:t> Europa </a:t>
            </a:r>
          </a:p>
          <a:p>
            <a:pPr lvl="0"/>
            <a:r>
              <a:rPr lang="nb-NO" sz="2000" dirty="0" smtClean="0"/>
              <a:t>	(</a:t>
            </a:r>
            <a:r>
              <a:rPr lang="nb-NO" sz="2000" u="sng" dirty="0" smtClean="0">
                <a:hlinkClick r:id="rId3"/>
              </a:rPr>
              <a:t>http://inclusion-europe.eu/</a:t>
            </a:r>
            <a:r>
              <a:rPr lang="nb-NO" sz="2000" dirty="0" smtClean="0"/>
              <a:t>) og en rekke 	brukerorganisasjoner, sterke advokater for denne retningen. </a:t>
            </a:r>
          </a:p>
          <a:p>
            <a:pPr lvl="0"/>
            <a:endParaRPr lang="nb-NO" sz="2000" dirty="0" smtClean="0"/>
          </a:p>
          <a:p>
            <a:pPr lvl="0"/>
            <a:r>
              <a:rPr lang="nb-NO" sz="2400" dirty="0" smtClean="0"/>
              <a:t>Utsagnet ”</a:t>
            </a:r>
            <a:r>
              <a:rPr lang="nb-NO" sz="2400" dirty="0" err="1" smtClean="0"/>
              <a:t>Nothing</a:t>
            </a:r>
            <a:r>
              <a:rPr lang="nb-NO" sz="2400" dirty="0" smtClean="0"/>
              <a:t> </a:t>
            </a:r>
            <a:r>
              <a:rPr lang="nb-NO" sz="2400" dirty="0" err="1" smtClean="0"/>
              <a:t>about</a:t>
            </a:r>
            <a:r>
              <a:rPr lang="nb-NO" sz="2400" dirty="0" smtClean="0"/>
              <a:t> </a:t>
            </a:r>
            <a:r>
              <a:rPr lang="nb-NO" sz="2400" dirty="0" err="1" smtClean="0"/>
              <a:t>us</a:t>
            </a:r>
            <a:r>
              <a:rPr lang="nb-NO" sz="2400" dirty="0" smtClean="0"/>
              <a:t> </a:t>
            </a:r>
            <a:r>
              <a:rPr lang="nb-NO" sz="2400" dirty="0" err="1" smtClean="0"/>
              <a:t>without</a:t>
            </a:r>
            <a:r>
              <a:rPr lang="nb-NO" sz="2400" dirty="0" smtClean="0"/>
              <a:t> </a:t>
            </a:r>
            <a:r>
              <a:rPr lang="nb-NO" sz="2400" dirty="0" err="1" smtClean="0"/>
              <a:t>us</a:t>
            </a:r>
            <a:r>
              <a:rPr lang="nb-NO" sz="2400" dirty="0" smtClean="0"/>
              <a:t>” og </a:t>
            </a:r>
          </a:p>
          <a:p>
            <a:pPr lvl="0"/>
            <a:r>
              <a:rPr lang="nb-NO" sz="2400" dirty="0" smtClean="0"/>
              <a:t>”</a:t>
            </a:r>
            <a:r>
              <a:rPr lang="nb-NO" sz="2400" dirty="0" err="1" smtClean="0"/>
              <a:t>Hiring</a:t>
            </a:r>
            <a:r>
              <a:rPr lang="nb-NO" sz="2400" dirty="0" smtClean="0"/>
              <a:t> and firing” har sitt opphav fra disse.  </a:t>
            </a:r>
          </a:p>
          <a:p>
            <a:pPr lvl="0"/>
            <a:endParaRPr lang="nb-NO" sz="2000" dirty="0" smtClean="0"/>
          </a:p>
          <a:p>
            <a:pPr lvl="0"/>
            <a:r>
              <a:rPr lang="nb-NO" sz="1600" dirty="0" smtClean="0"/>
              <a:t>I Europa finnes det en rekke miljøer som forsker innen dette området, inklusive menneskerettighetsorganisasjoner. </a:t>
            </a:r>
          </a:p>
          <a:p>
            <a:pPr lvl="0"/>
            <a:r>
              <a:rPr lang="nb-NO" sz="1600" dirty="0" smtClean="0"/>
              <a:t>I Storbritannia leder Simon J. </a:t>
            </a:r>
            <a:r>
              <a:rPr lang="nb-NO" sz="1600" dirty="0" err="1" smtClean="0"/>
              <a:t>Duffy</a:t>
            </a:r>
            <a:r>
              <a:rPr lang="nb-NO" sz="1600" dirty="0" smtClean="0"/>
              <a:t> The Center for </a:t>
            </a:r>
            <a:r>
              <a:rPr lang="nb-NO" sz="1600" dirty="0" err="1" smtClean="0"/>
              <a:t>Welfare</a:t>
            </a:r>
            <a:r>
              <a:rPr lang="nb-NO" sz="1600" dirty="0" smtClean="0"/>
              <a:t> Reform som er orientert rundt denne retningen.  Han er initiativtaker til et arbeide som har betegnelsen ”Design </a:t>
            </a:r>
            <a:r>
              <a:rPr lang="nb-NO" sz="1600" dirty="0" err="1" smtClean="0"/>
              <a:t>Principles</a:t>
            </a:r>
            <a:r>
              <a:rPr lang="nb-NO" sz="1600" dirty="0" smtClean="0"/>
              <a:t> for a Global </a:t>
            </a:r>
            <a:r>
              <a:rPr lang="nb-NO" sz="1600" dirty="0" err="1" smtClean="0"/>
              <a:t>Movment</a:t>
            </a:r>
            <a:r>
              <a:rPr lang="nb-NO" sz="1600" dirty="0" smtClean="0"/>
              <a:t>”.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803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3882" y="199933"/>
            <a:ext cx="7440706" cy="1143000"/>
          </a:xfrm>
        </p:spPr>
        <p:txBody>
          <a:bodyPr>
            <a:noAutofit/>
          </a:bodyPr>
          <a:lstStyle/>
          <a:p>
            <a:r>
              <a:rPr lang="nb-NO" dirty="0" smtClean="0"/>
              <a:t>BPA</a:t>
            </a:r>
            <a:br>
              <a:rPr lang="nb-NO" dirty="0" smtClean="0"/>
            </a:br>
            <a:r>
              <a:rPr lang="nb-NO" sz="3200" dirty="0" smtClean="0"/>
              <a:t>Brukerstyrt personlig assistanse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3882" y="1335585"/>
            <a:ext cx="6754374" cy="5020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lassholder for innhold 3" descr="IMG_1179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856860" y="2771813"/>
            <a:ext cx="6725470" cy="1428819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 Karl Elling Ellingsen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83882" y="1537166"/>
            <a:ext cx="70074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BPA er det nærmeste vi kommet i) </a:t>
            </a:r>
            <a:r>
              <a:rPr lang="nb-NO" sz="2400" dirty="0" err="1" smtClean="0">
                <a:latin typeface="Arial"/>
                <a:cs typeface="Arial"/>
              </a:rPr>
              <a:t>Individualized</a:t>
            </a:r>
            <a:r>
              <a:rPr lang="nb-NO" sz="2400" dirty="0" smtClean="0">
                <a:latin typeface="Arial"/>
                <a:cs typeface="Arial"/>
              </a:rPr>
              <a:t> </a:t>
            </a:r>
            <a:r>
              <a:rPr lang="nb-NO" sz="2400" dirty="0" err="1" smtClean="0">
                <a:latin typeface="Arial"/>
                <a:cs typeface="Arial"/>
              </a:rPr>
              <a:t>Funding</a:t>
            </a:r>
            <a:r>
              <a:rPr lang="nb-NO" sz="2400" dirty="0" smtClean="0">
                <a:latin typeface="Arial"/>
                <a:cs typeface="Arial"/>
              </a:rPr>
              <a:t> og  ii) </a:t>
            </a:r>
            <a:r>
              <a:rPr lang="nb-NO" sz="2400" dirty="0" err="1" smtClean="0">
                <a:latin typeface="Arial"/>
                <a:cs typeface="Arial"/>
              </a:rPr>
              <a:t>Self-direct</a:t>
            </a:r>
            <a:r>
              <a:rPr lang="nb-NO" sz="2400" dirty="0" smtClean="0">
                <a:latin typeface="Arial"/>
                <a:cs typeface="Arial"/>
              </a:rPr>
              <a:t> support.</a:t>
            </a:r>
          </a:p>
          <a:p>
            <a:endParaRPr lang="nb-NO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Personer med langtids omfattende bistandsbehov  fyller vilkårene for ordningen.</a:t>
            </a:r>
          </a:p>
          <a:p>
            <a:endParaRPr lang="nb-NO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I Norge er det i 2012 rundt: </a:t>
            </a:r>
          </a:p>
          <a:p>
            <a:pPr marL="342900" indent="-342900">
              <a:buFont typeface="Wingdings" charset="2"/>
              <a:buChar char="Ø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500.000 personer med funksjonsnedsettelser</a:t>
            </a:r>
          </a:p>
          <a:p>
            <a:pPr marL="342900" indent="-342900">
              <a:buFont typeface="Wingdings" charset="2"/>
              <a:buChar char="Ø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280.000 mottar helse- og omsorgstjenester</a:t>
            </a:r>
          </a:p>
          <a:p>
            <a:pPr marL="342900" indent="-342900">
              <a:buFont typeface="Wingdings" charset="2"/>
              <a:buChar char="Ø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14.500 som fyller vilkårene for BPA</a:t>
            </a:r>
          </a:p>
          <a:p>
            <a:pPr marL="342900" indent="-342900">
              <a:buFont typeface="Wingdings" charset="2"/>
              <a:buChar char="Ø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2900 som benytter BPA, hvorav</a:t>
            </a:r>
          </a:p>
          <a:p>
            <a:pPr marL="342900" indent="-342900">
              <a:buFont typeface="Wingdings" charset="2"/>
              <a:buChar char="Ø"/>
            </a:pPr>
            <a:r>
              <a:rPr lang="nb-NO" sz="2400" dirty="0" smtClean="0">
                <a:latin typeface="Arial" charset="0"/>
                <a:ea typeface="ＭＳ Ｐゴシック" charset="0"/>
                <a:cs typeface="ＭＳ Ｐゴシック" charset="0"/>
              </a:rPr>
              <a:t>500 utviklingshemmede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8498"/>
            <a:ext cx="6774311" cy="1143000"/>
          </a:xfrm>
        </p:spPr>
        <p:txBody>
          <a:bodyPr>
            <a:normAutofit/>
          </a:bodyPr>
          <a:lstStyle/>
          <a:p>
            <a:r>
              <a:rPr lang="nb-NO" dirty="0"/>
              <a:t>B</a:t>
            </a:r>
            <a:r>
              <a:rPr lang="nb-NO" dirty="0" smtClean="0"/>
              <a:t>eslutningsteori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94235" y="1120588"/>
            <a:ext cx="7440707" cy="5632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March hevder at beslutningsteorier i stor grad handler om hvordan beslutninger burde tas, ikke hvordan de rent faktisk blir tatt </a:t>
            </a:r>
            <a:r>
              <a:rPr lang="nb-NO" dirty="0" smtClean="0"/>
              <a:t>(March</a:t>
            </a:r>
            <a:r>
              <a:rPr lang="nb-NO" dirty="0"/>
              <a:t>, 1995</a:t>
            </a:r>
            <a:r>
              <a:rPr lang="nb-NO" dirty="0" smtClean="0"/>
              <a:t>id</a:t>
            </a:r>
            <a:r>
              <a:rPr lang="nb-NO" dirty="0"/>
              <a:t>., s. 51). 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 smtClean="0"/>
              <a:t>Han oppgir fire </a:t>
            </a:r>
            <a:r>
              <a:rPr lang="nb-NO" dirty="0"/>
              <a:t>forestillinger om hvordan beslutninger blir til. </a:t>
            </a:r>
            <a:endParaRPr lang="nb-NO" dirty="0" smtClean="0"/>
          </a:p>
          <a:p>
            <a:pPr marL="514350" indent="-514350">
              <a:buFont typeface="+mj-ea"/>
              <a:buAutoNum type="circleNumDbPlain"/>
            </a:pPr>
            <a:r>
              <a:rPr lang="nb-NO" dirty="0" smtClean="0"/>
              <a:t>beslutninger </a:t>
            </a:r>
            <a:r>
              <a:rPr lang="nb-NO" dirty="0"/>
              <a:t>er resultat av bevisste, konsekvensstyrte handlinger. </a:t>
            </a:r>
            <a:endParaRPr lang="nb-NO" dirty="0" smtClean="0"/>
          </a:p>
          <a:p>
            <a:pPr marL="514350" indent="-514350">
              <a:buFont typeface="+mj-ea"/>
              <a:buAutoNum type="circleNumDbPlain"/>
            </a:pPr>
            <a:r>
              <a:rPr lang="nb-NO" dirty="0" smtClean="0"/>
              <a:t>beslutninger </a:t>
            </a:r>
            <a:r>
              <a:rPr lang="nb-NO" dirty="0"/>
              <a:t>er konsekvenser av en identitetslogikk som utøves gjennom strukturer, regler, roller og vaner. </a:t>
            </a:r>
            <a:endParaRPr lang="nb-NO" dirty="0" smtClean="0"/>
          </a:p>
          <a:p>
            <a:pPr marL="514350" indent="-514350">
              <a:buFont typeface="+mj-ea"/>
              <a:buAutoNum type="circleNumDbPlain"/>
            </a:pPr>
            <a:r>
              <a:rPr lang="nb-NO" dirty="0" smtClean="0"/>
              <a:t>beslutninger </a:t>
            </a:r>
            <a:r>
              <a:rPr lang="nb-NO" dirty="0"/>
              <a:t>blir påvirket av interaktive </a:t>
            </a:r>
            <a:r>
              <a:rPr lang="nb-NO" dirty="0" smtClean="0"/>
              <a:t>miljøer </a:t>
            </a:r>
          </a:p>
          <a:p>
            <a:pPr marL="514350" indent="-514350">
              <a:buFont typeface="+mj-ea"/>
              <a:buAutoNum type="circleNumDbPlain"/>
            </a:pPr>
            <a:r>
              <a:rPr lang="nb-NO" dirty="0" smtClean="0"/>
              <a:t>resultatet </a:t>
            </a:r>
            <a:r>
              <a:rPr lang="nb-NO" dirty="0"/>
              <a:t>av </a:t>
            </a:r>
            <a:r>
              <a:rPr lang="nb-NO" dirty="0" smtClean="0"/>
              <a:t>beslutningen har ikke </a:t>
            </a:r>
            <a:r>
              <a:rPr lang="nb-NO" dirty="0"/>
              <a:t>betydning for forståelsen av den beslutningen som blir tatt </a:t>
            </a:r>
            <a:endParaRPr lang="nb-NO" dirty="0" smtClean="0"/>
          </a:p>
          <a:p>
            <a:pPr marL="0" indent="0" algn="r">
              <a:buNone/>
            </a:pPr>
            <a:r>
              <a:rPr lang="nb-NO" sz="2600" dirty="0" smtClean="0"/>
              <a:t>(ibid., </a:t>
            </a:r>
            <a:r>
              <a:rPr lang="nb-NO" sz="2600" dirty="0"/>
              <a:t>s. 51–52)</a:t>
            </a:r>
            <a:r>
              <a:rPr lang="nb-NO" sz="2600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 algn="r">
              <a:buNone/>
            </a:pPr>
            <a:endParaRPr lang="nb-NO" dirty="0" smtClean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2638612" y="6471022"/>
            <a:ext cx="3502212" cy="40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dirty="0" smtClean="0"/>
              <a:t>2015 ©Professor Karl Elling Ellingsen, </a:t>
            </a:r>
            <a:r>
              <a:rPr lang="nb-NO" sz="1400" dirty="0" err="1" smtClean="0"/>
              <a:t>PhD</a:t>
            </a:r>
            <a:endParaRPr lang="nb-NO" sz="1400" dirty="0"/>
          </a:p>
        </p:txBody>
      </p:sp>
      <p:pic>
        <p:nvPicPr>
          <p:cNvPr id="8" name="Bilde 7" descr="moden eller ei.pdf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5544" y="2530103"/>
            <a:ext cx="7156825" cy="1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4311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Skjønnsutøvelse fordrer at avgjørelsen ikke alt er tatt 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94235" y="1600200"/>
            <a:ext cx="7440707" cy="5153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Helt avgjørende for skjønnsutøvelse er at beslutningen eller avgjørelsen ikke er tatt på forhånd (Ellingsen &amp; Johansen, 1999). Det må altså finnes et handlingsrom.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En </a:t>
            </a:r>
            <a:r>
              <a:rPr lang="nb-NO" dirty="0"/>
              <a:t>annen måte å uttrykke dette på, er </a:t>
            </a:r>
            <a:r>
              <a:rPr lang="nb-NO" dirty="0" smtClean="0"/>
              <a:t>ubestemthet (Grimen </a:t>
            </a:r>
            <a:r>
              <a:rPr lang="nb-NO" dirty="0"/>
              <a:t>og </a:t>
            </a:r>
            <a:r>
              <a:rPr lang="nb-NO" dirty="0" smtClean="0"/>
              <a:t>Molander 2010</a:t>
            </a:r>
            <a:r>
              <a:rPr lang="nb-NO" dirty="0"/>
              <a:t>, s. 179) </a:t>
            </a:r>
            <a:endParaRPr lang="nb-NO" dirty="0" smtClean="0"/>
          </a:p>
          <a:p>
            <a:r>
              <a:rPr lang="nb-NO" dirty="0" smtClean="0"/>
              <a:t>Det </a:t>
            </a:r>
            <a:r>
              <a:rPr lang="nb-NO" dirty="0"/>
              <a:t>ubestemte </a:t>
            </a:r>
            <a:r>
              <a:rPr lang="nb-NO" dirty="0" smtClean="0"/>
              <a:t>er </a:t>
            </a:r>
            <a:r>
              <a:rPr lang="nb-NO" dirty="0"/>
              <a:t>profesjonenes legitimering av krav om fagområder og tilhørende oppgaver (Abbot, 1988, s. </a:t>
            </a:r>
            <a:r>
              <a:rPr lang="nb-NO" dirty="0" smtClean="0"/>
              <a:t>60). </a:t>
            </a:r>
          </a:p>
          <a:p>
            <a:r>
              <a:rPr lang="nb-NO" dirty="0" smtClean="0"/>
              <a:t>Skjønn </a:t>
            </a:r>
            <a:r>
              <a:rPr lang="nb-NO" dirty="0"/>
              <a:t>som epistemisk (vitenskapelig) kategori, innebærer resonnering over det særskilte tilfellet for å komme fram til en begrunnet konklusjon over hva vi bør gjøre i en gitt situasjon </a:t>
            </a:r>
            <a:r>
              <a:rPr lang="nb-NO" dirty="0" smtClean="0"/>
              <a:t>(Grimen og Molander, </a:t>
            </a:r>
            <a:r>
              <a:rPr lang="nb-NO" dirty="0"/>
              <a:t>s. 182). </a:t>
            </a:r>
            <a:endParaRPr lang="nb-NO" dirty="0" smtClean="0"/>
          </a:p>
          <a:p>
            <a:pPr lvl="1"/>
            <a:r>
              <a:rPr lang="nb-NO" dirty="0" smtClean="0"/>
              <a:t>Denne </a:t>
            </a:r>
            <a:r>
              <a:rPr lang="nb-NO" dirty="0"/>
              <a:t>formen for praktisk resonnering skjer i kombinasjon med en norm (ibid.). </a:t>
            </a:r>
            <a:endParaRPr lang="nb-NO" dirty="0" smtClean="0"/>
          </a:p>
          <a:p>
            <a:pPr lvl="1"/>
            <a:r>
              <a:rPr lang="nb-NO" dirty="0" smtClean="0"/>
              <a:t>«</a:t>
            </a:r>
            <a:r>
              <a:rPr lang="nb-NO" dirty="0"/>
              <a:t>Hvis det ikke finnes noen normative holdepunkter som styrer resonneringen, kan man ikke snakke om utøvelsen av skjønn» (ibid., s. 184). </a:t>
            </a: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2638612" y="6471022"/>
            <a:ext cx="3502212" cy="40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dirty="0" smtClean="0"/>
              <a:t>2015 ©Professor Karl Elling Ellingsen, </a:t>
            </a:r>
            <a:r>
              <a:rPr lang="nb-NO" sz="1400" dirty="0" err="1" smtClean="0"/>
              <a:t>PhD</a:t>
            </a:r>
            <a:endParaRPr lang="nb-NO" sz="1400" dirty="0"/>
          </a:p>
        </p:txBody>
      </p:sp>
      <p:pic>
        <p:nvPicPr>
          <p:cNvPr id="8" name="Bilde 7" descr="moden eller ei.pdf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5544" y="2530103"/>
            <a:ext cx="7156825" cy="1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4311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Grad av frihet/ ubestemthet</a:t>
            </a:r>
            <a:endParaRPr lang="nb-NO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2638612" y="6471022"/>
            <a:ext cx="3502212" cy="40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dirty="0" smtClean="0"/>
              <a:t>2015 ©Professor Karl Elling Ellingsen, </a:t>
            </a:r>
            <a:r>
              <a:rPr lang="nb-NO" sz="1400" dirty="0" err="1" smtClean="0"/>
              <a:t>PhD</a:t>
            </a:r>
            <a:endParaRPr lang="nb-NO" sz="1400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68942" y="1299882"/>
            <a:ext cx="7440706" cy="51711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400" dirty="0"/>
              <a:t>Handlingsrommet eller det ubestemte er i noen </a:t>
            </a:r>
            <a:r>
              <a:rPr lang="nb-NO" sz="3400" dirty="0" smtClean="0"/>
              <a:t>	yrkeskontekster </a:t>
            </a:r>
            <a:r>
              <a:rPr lang="nb-NO" sz="3400" dirty="0"/>
              <a:t>innen helse- og sosialfaglig arbeid </a:t>
            </a:r>
            <a:r>
              <a:rPr lang="nb-NO" sz="3400" dirty="0" smtClean="0"/>
              <a:t>	sterkt </a:t>
            </a:r>
            <a:r>
              <a:rPr lang="nb-NO" sz="3400" dirty="0"/>
              <a:t>begrenset. </a:t>
            </a:r>
            <a:endParaRPr lang="nb-NO" sz="3400" dirty="0" smtClean="0"/>
          </a:p>
          <a:p>
            <a:pPr lvl="1"/>
            <a:r>
              <a:rPr lang="nb-NO" sz="2900" dirty="0" smtClean="0"/>
              <a:t>Ved </a:t>
            </a:r>
            <a:r>
              <a:rPr lang="nb-NO" sz="2900" dirty="0"/>
              <a:t>en rekke medisinske inngrep finnes det prosedyrer og standarder som blir fulgt for å sikre at alt fra hygiene, at det blir gjort reder for alt utstyr som benyttes og at vitenskapelige dokumenterte praksiser blir fulgt osv. </a:t>
            </a:r>
            <a:endParaRPr lang="nb-NO" sz="2900" dirty="0" smtClean="0"/>
          </a:p>
          <a:p>
            <a:pPr lvl="1"/>
            <a:r>
              <a:rPr lang="nb-NO" sz="2900" dirty="0" smtClean="0"/>
              <a:t>I </a:t>
            </a:r>
            <a:r>
              <a:rPr lang="nb-NO" sz="2900" dirty="0"/>
              <a:t>slike situasjoner er det større grad av skjønn forut for tiltakene i forbindelse med utredningsarbeidet og diagnostiseringen enn i gjennomføringen av tiltaket. </a:t>
            </a:r>
            <a:endParaRPr lang="nb-NO" sz="2900" dirty="0" smtClean="0"/>
          </a:p>
          <a:p>
            <a:pPr marL="0" indent="0">
              <a:buNone/>
            </a:pPr>
            <a:r>
              <a:rPr lang="nb-NO" sz="3400" dirty="0" smtClean="0"/>
              <a:t>Når </a:t>
            </a:r>
            <a:r>
              <a:rPr lang="nb-NO" sz="3400" dirty="0"/>
              <a:t>det gjelder flere av velferdsyrkene, vet vi at noen </a:t>
            </a:r>
            <a:r>
              <a:rPr lang="nb-NO" sz="3400" dirty="0" smtClean="0"/>
              <a:t>	oppgaver ofte krever stor </a:t>
            </a:r>
            <a:r>
              <a:rPr lang="nb-NO" sz="3400" dirty="0"/>
              <a:t>grad av skjønnsanvendelse. </a:t>
            </a:r>
            <a:endParaRPr lang="nb-NO" sz="3400" dirty="0" smtClean="0"/>
          </a:p>
          <a:p>
            <a:pPr marL="0" indent="0">
              <a:buNone/>
            </a:pPr>
            <a:r>
              <a:rPr lang="nb-NO" sz="3400" dirty="0" smtClean="0"/>
              <a:t>Årsaken </a:t>
            </a:r>
            <a:r>
              <a:rPr lang="nb-NO" sz="3400" dirty="0"/>
              <a:t>er det store antallet faktorer eller variabler som </a:t>
            </a:r>
            <a:r>
              <a:rPr lang="nb-NO" sz="3400" dirty="0" smtClean="0"/>
              <a:t>	har </a:t>
            </a:r>
            <a:r>
              <a:rPr lang="nb-NO" sz="3400" dirty="0"/>
              <a:t>betydning for </a:t>
            </a:r>
            <a:endParaRPr lang="nb-NO" sz="3400" dirty="0" smtClean="0"/>
          </a:p>
          <a:p>
            <a:pPr lvl="1"/>
            <a:r>
              <a:rPr lang="nb-NO" sz="2900" dirty="0" smtClean="0"/>
              <a:t>hvorfor </a:t>
            </a:r>
            <a:r>
              <a:rPr lang="nb-NO" sz="2900" dirty="0"/>
              <a:t>bestemte situasjoner oppstår</a:t>
            </a:r>
            <a:r>
              <a:rPr lang="nb-NO" sz="2900" dirty="0" smtClean="0"/>
              <a:t>,</a:t>
            </a:r>
          </a:p>
          <a:p>
            <a:pPr lvl="1"/>
            <a:r>
              <a:rPr lang="nb-NO" sz="2900" dirty="0" smtClean="0"/>
              <a:t>hvordan </a:t>
            </a:r>
            <a:r>
              <a:rPr lang="nb-NO" sz="2900" dirty="0"/>
              <a:t>disse utvikler seg og forløper, </a:t>
            </a:r>
            <a:endParaRPr lang="nb-NO" sz="2900" dirty="0" smtClean="0"/>
          </a:p>
          <a:p>
            <a:pPr lvl="1"/>
            <a:r>
              <a:rPr lang="nb-NO" sz="2900" dirty="0" smtClean="0"/>
              <a:t>hvordan </a:t>
            </a:r>
            <a:r>
              <a:rPr lang="nb-NO" sz="2900" dirty="0"/>
              <a:t>de kan påvirkes og løses. </a:t>
            </a:r>
          </a:p>
        </p:txBody>
      </p:sp>
      <p:pic>
        <p:nvPicPr>
          <p:cNvPr id="6" name="Bilde 5" descr="moden eller ei.pdf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5544" y="2530103"/>
            <a:ext cx="7156825" cy="1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Like saker behandles ulikt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Det er i slike tilfeller en fare for at det faglige skjønnet får utslag som innebærer at like saker behandles ulikt, og at ulike saker behandles likt. </a:t>
            </a:r>
            <a:endParaRPr lang="nb-NO" dirty="0" smtClean="0"/>
          </a:p>
          <a:p>
            <a:pPr lvl="1"/>
            <a:r>
              <a:rPr lang="nb-NO" dirty="0" smtClean="0"/>
              <a:t>Her </a:t>
            </a:r>
            <a:r>
              <a:rPr lang="nb-NO" dirty="0"/>
              <a:t>er det faglige skjønnet ikke utøvd slik det har til hensikt å gjøre. </a:t>
            </a:r>
            <a:endParaRPr lang="nb-NO" dirty="0" smtClean="0"/>
          </a:p>
          <a:p>
            <a:r>
              <a:rPr lang="nb-NO" dirty="0" smtClean="0"/>
              <a:t>Ved </a:t>
            </a:r>
            <a:r>
              <a:rPr lang="nb-NO" dirty="0"/>
              <a:t>å evaluere og reflektere over praktiseringen av faglig skjønn, kan vi se de svakhetene som ligger i skjønnsanvendelsen og på den måten kan vi også forbedre praktiseringen av faglig skjønn. </a:t>
            </a:r>
            <a:endParaRPr lang="nb-NO" dirty="0" smtClean="0"/>
          </a:p>
          <a:p>
            <a:r>
              <a:rPr lang="nb-NO" dirty="0" smtClean="0"/>
              <a:t>Det </a:t>
            </a:r>
            <a:r>
              <a:rPr lang="nb-NO" dirty="0"/>
              <a:t>faglige skjønnet blir med andre ord utsatt for en overprøvingsordning (Grimen &amp; Molander, 2010, s. 195).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31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Lovskjønn og rettslig standard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0035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I jussen legges det vekt på at regelanvendelsen må komme før skjønnsanvendelsen, og skjønnsanvendelsen omtales som å utøve lovskjønn. </a:t>
            </a:r>
            <a:endParaRPr lang="nb-NO" dirty="0" smtClean="0"/>
          </a:p>
          <a:p>
            <a:pPr lvl="1"/>
            <a:r>
              <a:rPr lang="nb-NO" dirty="0" smtClean="0"/>
              <a:t>Det </a:t>
            </a:r>
            <a:r>
              <a:rPr lang="nb-NO" dirty="0"/>
              <a:t>handler om å avgjøre i hvilken grad skjønnsbestemte </a:t>
            </a:r>
            <a:r>
              <a:rPr lang="nb-NO" dirty="0" err="1"/>
              <a:t>lovbetingelser</a:t>
            </a:r>
            <a:r>
              <a:rPr lang="nb-NO" dirty="0"/>
              <a:t> er oppfylt (Boe, 1993). Det vil si at det i utgangspunktet er klare regler som gir svaret fordi avgjørelsen ligger i reglene, men det forekommer situasjoner der visse bestemmelser ikke kan gjøres gjeldende uten at det først blir anvendt skjønn. </a:t>
            </a:r>
            <a:endParaRPr lang="nb-NO" dirty="0" smtClean="0"/>
          </a:p>
          <a:p>
            <a:pPr lvl="1"/>
            <a:r>
              <a:rPr lang="nb-NO" dirty="0" smtClean="0"/>
              <a:t>Når </a:t>
            </a:r>
            <a:r>
              <a:rPr lang="nb-NO" dirty="0"/>
              <a:t>skjønnsvurderingen er gjort, blir disse implementert i regelanvendelsen. </a:t>
            </a:r>
            <a:endParaRPr lang="nb-NO" dirty="0" smtClean="0"/>
          </a:p>
          <a:p>
            <a:r>
              <a:rPr lang="nb-NO" dirty="0" smtClean="0"/>
              <a:t>Også </a:t>
            </a:r>
            <a:r>
              <a:rPr lang="nb-NO" dirty="0"/>
              <a:t>i andre former for skjønnsanvendelse enn innen de rent juridiske, er det viktig å klargjøre hvilke normer og regler som gjelder. På den måten blir profesjonsutøverne klar over hvilket handlingsrom som finnes for skjønnsutøvelsen. </a:t>
            </a:r>
            <a:endParaRPr lang="nb-NO" dirty="0" smtClean="0"/>
          </a:p>
          <a:p>
            <a:r>
              <a:rPr lang="nb-NO" dirty="0" smtClean="0"/>
              <a:t>Som </a:t>
            </a:r>
            <a:r>
              <a:rPr lang="nb-NO" dirty="0"/>
              <a:t>eksempel på dette er rettsregelen om at tjenestene skal være forsvarlige. </a:t>
            </a:r>
            <a:endParaRPr lang="nb-NO" dirty="0" smtClean="0"/>
          </a:p>
          <a:p>
            <a:r>
              <a:rPr lang="nb-NO" dirty="0" smtClean="0"/>
              <a:t>Innbakt </a:t>
            </a:r>
            <a:r>
              <a:rPr lang="nb-NO" dirty="0"/>
              <a:t>i regelen ligger en skjønnsvurdering som bygger på fagene som inngår i utformingen og gjennomføringen av helse- og omsorgstjenestene. </a:t>
            </a:r>
            <a:endParaRPr lang="nb-NO" dirty="0" smtClean="0"/>
          </a:p>
          <a:p>
            <a:r>
              <a:rPr lang="nb-NO" dirty="0" smtClean="0"/>
              <a:t>Når </a:t>
            </a:r>
            <a:r>
              <a:rPr lang="nb-NO" dirty="0"/>
              <a:t>lovregelen forutsetter skjønnsvurdering, skal slikt skjønn utøves. </a:t>
            </a:r>
          </a:p>
        </p:txBody>
      </p:sp>
    </p:spTree>
    <p:extLst>
      <p:ext uri="{BB962C8B-B14F-4D97-AF65-F5344CB8AC3E}">
        <p14:creationId xmlns:p14="http://schemas.microsoft.com/office/powerpoint/2010/main" val="1400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Forståelse av situasjonen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Vår forståelse av en situasjon eller en problemstilling har også betydning for vår bedømmelse og våre beslutninger. </a:t>
            </a:r>
            <a:endParaRPr lang="nb-NO" dirty="0" smtClean="0"/>
          </a:p>
          <a:p>
            <a:r>
              <a:rPr lang="nb-NO" dirty="0" smtClean="0"/>
              <a:t>Utøvelsen </a:t>
            </a:r>
            <a:r>
              <a:rPr lang="nb-NO" dirty="0"/>
              <a:t>av det faglige skjønnet vil stå under påvirkning av vår forståelse også når skjønnsutøvelsen skjer i en vitenskapelig tradisjon slik faglig resonnering, der forskerne tilstreber å gjøre gyldige tolkninger. </a:t>
            </a:r>
            <a:endParaRPr lang="nb-NO" dirty="0" smtClean="0"/>
          </a:p>
          <a:p>
            <a:r>
              <a:rPr lang="nb-NO" dirty="0" smtClean="0"/>
              <a:t>Hermeneutikken </a:t>
            </a:r>
            <a:r>
              <a:rPr lang="nb-NO" dirty="0"/>
              <a:t>beskjeftiger seg også med tolkningsarbeid. </a:t>
            </a:r>
          </a:p>
        </p:txBody>
      </p:sp>
    </p:spTree>
    <p:extLst>
      <p:ext uri="{BB962C8B-B14F-4D97-AF65-F5344CB8AC3E}">
        <p14:creationId xmlns:p14="http://schemas.microsoft.com/office/powerpoint/2010/main" val="19526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21473</TotalTime>
  <Words>2272</Words>
  <Application>Microsoft Macintosh PowerPoint</Application>
  <PresentationFormat>Skjermfremvisning (4:3)</PresentationFormat>
  <Paragraphs>305</Paragraphs>
  <Slides>33</Slides>
  <Notes>3</Notes>
  <HiddenSlides>0</HiddenSlides>
  <MMClips>2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8" baseType="lpstr">
      <vt:lpstr>Calibri</vt:lpstr>
      <vt:lpstr>ＭＳ Ｐゴシック</vt:lpstr>
      <vt:lpstr>Wingdings</vt:lpstr>
      <vt:lpstr>Arial</vt:lpstr>
      <vt:lpstr>Office-tema</vt:lpstr>
      <vt:lpstr>Hjernen og emosjoner</vt:lpstr>
      <vt:lpstr>Forsvarlighetskravet</vt:lpstr>
      <vt:lpstr>Beslutningsteori</vt:lpstr>
      <vt:lpstr>Beslutningsteori</vt:lpstr>
      <vt:lpstr>Skjønnsutøvelse fordrer at avgjørelsen ikke alt er tatt </vt:lpstr>
      <vt:lpstr>Grad av frihet/ ubestemthet</vt:lpstr>
      <vt:lpstr>Like saker behandles ulikt</vt:lpstr>
      <vt:lpstr>Lovskjønn og rettslig standard</vt:lpstr>
      <vt:lpstr>Forståelse av situasjonen</vt:lpstr>
      <vt:lpstr>Systematisk skjønnsanvendelse</vt:lpstr>
      <vt:lpstr>Systematisk skjønnsanvendelse</vt:lpstr>
      <vt:lpstr>Systematisk skjønnsanvendelse</vt:lpstr>
      <vt:lpstr>Systematisk skjønnsanvendelse</vt:lpstr>
      <vt:lpstr>Perspektiv på selvbestemmelse</vt:lpstr>
      <vt:lpstr>1. Selvbestemmelse- Juridisk sett </vt:lpstr>
      <vt:lpstr>Rettssikkerhet</vt:lpstr>
      <vt:lpstr>Rettsgodet selvbestemmelse </vt:lpstr>
      <vt:lpstr>2. Selvbestemmelse - retorisk sett retorikk = talekunst (ofte om overtalelse)</vt:lpstr>
      <vt:lpstr>Definisjon</vt:lpstr>
      <vt:lpstr>Steve Dowsen – Seattle 2000</vt:lpstr>
      <vt:lpstr>Selvbestemmelse</vt:lpstr>
      <vt:lpstr>Selvbestemmelse</vt:lpstr>
      <vt:lpstr>Kausalagenten</vt:lpstr>
      <vt:lpstr>Kausal-agent-teorien 2015</vt:lpstr>
      <vt:lpstr>Miljøterapeutisk arbeid</vt:lpstr>
      <vt:lpstr>Emosjonsregulering</vt:lpstr>
      <vt:lpstr>Funksjonsrettede og deltakelsesrettede tiltak</vt:lpstr>
      <vt:lpstr>Hva er livskvalitet</vt:lpstr>
      <vt:lpstr>Studier om effekten av opplæring</vt:lpstr>
      <vt:lpstr>Selvbestemmelse i spesialpedagogisk undervisning</vt:lpstr>
      <vt:lpstr>Funksjons- og deltakelsesrettede tiltak</vt:lpstr>
      <vt:lpstr>Medborgerskapsporet</vt:lpstr>
      <vt:lpstr>BPA Brukerstyrt personlig assistanse</vt:lpstr>
    </vt:vector>
  </TitlesOfParts>
  <Company>Høgskolen i Sør-Trøndelag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vår dyd har fått sin tid, og intet i oss varer evig.  </dc:title>
  <dc:creator>Karl Elling  Ellingsen</dc:creator>
  <cp:lastModifiedBy>Karl Elling Ellingsen</cp:lastModifiedBy>
  <cp:revision>134</cp:revision>
  <dcterms:created xsi:type="dcterms:W3CDTF">2016-04-05T17:18:02Z</dcterms:created>
  <dcterms:modified xsi:type="dcterms:W3CDTF">2017-11-15T09:00:04Z</dcterms:modified>
</cp:coreProperties>
</file>